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4"/>
  </p:sldMasterIdLst>
  <p:notesMasterIdLst>
    <p:notesMasterId r:id="rId24"/>
  </p:notesMasterIdLst>
  <p:handoutMasterIdLst>
    <p:handoutMasterId r:id="rId25"/>
  </p:handoutMasterIdLst>
  <p:sldIdLst>
    <p:sldId id="257" r:id="rId5"/>
    <p:sldId id="291" r:id="rId6"/>
    <p:sldId id="279" r:id="rId7"/>
    <p:sldId id="280" r:id="rId8"/>
    <p:sldId id="307" r:id="rId9"/>
    <p:sldId id="303" r:id="rId10"/>
    <p:sldId id="305" r:id="rId11"/>
    <p:sldId id="302" r:id="rId12"/>
    <p:sldId id="285" r:id="rId13"/>
    <p:sldId id="296" r:id="rId14"/>
    <p:sldId id="289" r:id="rId15"/>
    <p:sldId id="284" r:id="rId16"/>
    <p:sldId id="292" r:id="rId17"/>
    <p:sldId id="306" r:id="rId18"/>
    <p:sldId id="297" r:id="rId19"/>
    <p:sldId id="286" r:id="rId20"/>
    <p:sldId id="287" r:id="rId21"/>
    <p:sldId id="294" r:id="rId22"/>
    <p:sldId id="278" r:id="rId23"/>
  </p:sldIdLst>
  <p:sldSz cx="12188825" cy="6858000"/>
  <p:notesSz cx="6669088" cy="9872663"/>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0">
          <p15:clr>
            <a:srgbClr val="A4A3A4"/>
          </p15:clr>
        </p15:guide>
        <p15:guide id="10" pos="7008">
          <p15:clr>
            <a:srgbClr val="A4A3A4"/>
          </p15:clr>
        </p15:guide>
        <p15:guide id="11" pos="6142">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58882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61" autoAdjust="0"/>
    <p:restoredTop sz="86470" autoAdjust="0"/>
  </p:normalViewPr>
  <p:slideViewPr>
    <p:cSldViewPr>
      <p:cViewPr varScale="1">
        <p:scale>
          <a:sx n="116" d="100"/>
          <a:sy n="116" d="100"/>
        </p:scale>
        <p:origin x="-168" y="-114"/>
      </p:cViewPr>
      <p:guideLst>
        <p:guide orient="horz" pos="2160"/>
        <p:guide orient="horz" pos="1008"/>
        <p:guide orient="horz" pos="3792"/>
        <p:guide orient="horz" pos="336"/>
        <p:guide orient="horz" pos="1920"/>
        <p:guide orient="horz" pos="3984"/>
        <p:guide orient="horz" pos="1152"/>
        <p:guide pos="3839"/>
        <p:guide pos="670"/>
        <p:guide pos="7008"/>
        <p:guide pos="6142"/>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6" d="100"/>
          <a:sy n="86" d="100"/>
        </p:scale>
        <p:origin x="2988" y="84"/>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Čuvar mesta za zaglavlje 1"/>
          <p:cNvSpPr>
            <a:spLocks noGrp="1"/>
          </p:cNvSpPr>
          <p:nvPr>
            <p:ph type="hdr" sz="quarter"/>
          </p:nvPr>
        </p:nvSpPr>
        <p:spPr>
          <a:xfrm>
            <a:off x="0" y="0"/>
            <a:ext cx="2889250" cy="4953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r-Latn-CS"/>
          </a:p>
        </p:txBody>
      </p:sp>
      <p:sp>
        <p:nvSpPr>
          <p:cNvPr id="3" name="Čuvar mesta za datum 2"/>
          <p:cNvSpPr>
            <a:spLocks noGrp="1"/>
          </p:cNvSpPr>
          <p:nvPr>
            <p:ph type="dt" sz="quarter" idx="1"/>
          </p:nvPr>
        </p:nvSpPr>
        <p:spPr>
          <a:xfrm>
            <a:off x="3778250" y="0"/>
            <a:ext cx="2889250" cy="4953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AE7D56F-D859-44B9-A0B0-B987C0CA83C0}" type="datetime1">
              <a:rPr lang="sr-Latn-CS"/>
              <a:pPr>
                <a:defRPr/>
              </a:pPr>
              <a:t>8.8.2022.</a:t>
            </a:fld>
            <a:endParaRPr lang="sr-Latn-CS" dirty="0"/>
          </a:p>
        </p:txBody>
      </p:sp>
      <p:sp>
        <p:nvSpPr>
          <p:cNvPr id="4" name="Čuvar mesta za podnožje 3"/>
          <p:cNvSpPr>
            <a:spLocks noGrp="1"/>
          </p:cNvSpPr>
          <p:nvPr>
            <p:ph type="ftr" sz="quarter" idx="2"/>
          </p:nvPr>
        </p:nvSpPr>
        <p:spPr>
          <a:xfrm>
            <a:off x="0" y="9377363"/>
            <a:ext cx="2889250" cy="4953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r-Latn-CS"/>
          </a:p>
        </p:txBody>
      </p:sp>
      <p:sp>
        <p:nvSpPr>
          <p:cNvPr id="5" name="Čuvar mesta za broj slajda 4"/>
          <p:cNvSpPr>
            <a:spLocks noGrp="1"/>
          </p:cNvSpPr>
          <p:nvPr>
            <p:ph type="sldNum" sz="quarter" idx="3"/>
          </p:nvPr>
        </p:nvSpPr>
        <p:spPr>
          <a:xfrm>
            <a:off x="3778250" y="9377363"/>
            <a:ext cx="2889250" cy="4953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0663A5E-DC6A-4232-85B9-BFB1A1D300F0}" type="slidenum">
              <a:rPr lang="sr-Latn-CS"/>
              <a:pPr>
                <a:defRPr/>
              </a:pPr>
              <a:t>‹#›</a:t>
            </a:fld>
            <a:endParaRPr lang="sr-Latn-CS" dirty="0"/>
          </a:p>
        </p:txBody>
      </p:sp>
    </p:spTree>
    <p:extLst>
      <p:ext uri="{BB962C8B-B14F-4D97-AF65-F5344CB8AC3E}">
        <p14:creationId xmlns="" xmlns:p14="http://schemas.microsoft.com/office/powerpoint/2010/main" val="42046051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Čuvar mesta za zaglavlje 1"/>
          <p:cNvSpPr>
            <a:spLocks noGrp="1"/>
          </p:cNvSpPr>
          <p:nvPr>
            <p:ph type="hdr" sz="quarter"/>
          </p:nvPr>
        </p:nvSpPr>
        <p:spPr>
          <a:xfrm>
            <a:off x="0" y="0"/>
            <a:ext cx="2889250" cy="493713"/>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r-Latn-CS"/>
          </a:p>
        </p:txBody>
      </p:sp>
      <p:sp>
        <p:nvSpPr>
          <p:cNvPr id="3" name="Čuvar mesta za datum 2"/>
          <p:cNvSpPr>
            <a:spLocks noGrp="1"/>
          </p:cNvSpPr>
          <p:nvPr>
            <p:ph type="dt" idx="1"/>
          </p:nvPr>
        </p:nvSpPr>
        <p:spPr>
          <a:xfrm>
            <a:off x="3778250" y="0"/>
            <a:ext cx="2889250" cy="493713"/>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38DBCF8-51F5-4ABF-82EC-EA7086409154}" type="datetime1">
              <a:rPr lang="sr-Latn-CS"/>
              <a:pPr>
                <a:defRPr/>
              </a:pPr>
              <a:t>8.8.2022.</a:t>
            </a:fld>
            <a:endParaRPr lang="sr-Latn-CS" dirty="0"/>
          </a:p>
        </p:txBody>
      </p:sp>
      <p:sp>
        <p:nvSpPr>
          <p:cNvPr id="4" name="Čuvar mesta za sliku slajda 3"/>
          <p:cNvSpPr>
            <a:spLocks noGrp="1" noRot="1" noChangeAspect="1"/>
          </p:cNvSpPr>
          <p:nvPr>
            <p:ph type="sldImg" idx="2"/>
          </p:nvPr>
        </p:nvSpPr>
        <p:spPr>
          <a:xfrm>
            <a:off x="44450" y="739775"/>
            <a:ext cx="6580188" cy="3703638"/>
          </a:xfrm>
          <a:prstGeom prst="rect">
            <a:avLst/>
          </a:prstGeom>
          <a:noFill/>
          <a:ln w="12700">
            <a:solidFill>
              <a:prstClr val="black"/>
            </a:solidFill>
          </a:ln>
        </p:spPr>
        <p:txBody>
          <a:bodyPr vert="horz" lIns="91440" tIns="45720" rIns="91440" bIns="45720" rtlCol="0" anchor="ctr"/>
          <a:lstStyle/>
          <a:p>
            <a:pPr lvl="0"/>
            <a:endParaRPr lang="sr-Latn-CS" noProof="0" dirty="0"/>
          </a:p>
        </p:txBody>
      </p:sp>
      <p:sp>
        <p:nvSpPr>
          <p:cNvPr id="5" name="Čuvar mesta za beleške 4"/>
          <p:cNvSpPr>
            <a:spLocks noGrp="1"/>
          </p:cNvSpPr>
          <p:nvPr>
            <p:ph type="body" sz="quarter" idx="3"/>
          </p:nvPr>
        </p:nvSpPr>
        <p:spPr>
          <a:xfrm>
            <a:off x="666750" y="4689475"/>
            <a:ext cx="5335588" cy="4443413"/>
          </a:xfrm>
          <a:prstGeom prst="rect">
            <a:avLst/>
          </a:prstGeom>
        </p:spPr>
        <p:txBody>
          <a:bodyPr vert="horz" lIns="91440" tIns="45720" rIns="91440" bIns="45720" rtlCol="0"/>
          <a:lstStyle/>
          <a:p>
            <a:pPr lvl="0"/>
            <a:r>
              <a:rPr lang="sr-Latn-CS" noProof="0" dirty="0" smtClean="0"/>
              <a:t>Kliknite da biste uredili stilove za tekst mastera</a:t>
            </a:r>
          </a:p>
          <a:p>
            <a:pPr lvl="1"/>
            <a:r>
              <a:rPr lang="sr-Latn-CS" noProof="0" dirty="0" smtClean="0"/>
              <a:t>Drugi nivo</a:t>
            </a:r>
          </a:p>
          <a:p>
            <a:pPr lvl="2"/>
            <a:r>
              <a:rPr lang="sr-Latn-CS" noProof="0" dirty="0" smtClean="0"/>
              <a:t>Treći nivo</a:t>
            </a:r>
          </a:p>
          <a:p>
            <a:pPr lvl="3"/>
            <a:r>
              <a:rPr lang="sr-Latn-CS" noProof="0" dirty="0" smtClean="0"/>
              <a:t>Četvrti nivo</a:t>
            </a:r>
          </a:p>
          <a:p>
            <a:pPr lvl="4"/>
            <a:r>
              <a:rPr lang="sr-Latn-CS" noProof="0" dirty="0" smtClean="0"/>
              <a:t>Peti nivo</a:t>
            </a:r>
            <a:endParaRPr lang="sr-Latn-CS" noProof="0" dirty="0"/>
          </a:p>
        </p:txBody>
      </p:sp>
      <p:sp>
        <p:nvSpPr>
          <p:cNvPr id="6" name="Čuvar mesta za podnožje 5"/>
          <p:cNvSpPr>
            <a:spLocks noGrp="1"/>
          </p:cNvSpPr>
          <p:nvPr>
            <p:ph type="ftr" sz="quarter" idx="4"/>
          </p:nvPr>
        </p:nvSpPr>
        <p:spPr>
          <a:xfrm>
            <a:off x="0" y="9377363"/>
            <a:ext cx="2889250" cy="49371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r-Latn-CS"/>
          </a:p>
        </p:txBody>
      </p:sp>
      <p:sp>
        <p:nvSpPr>
          <p:cNvPr id="7" name="Čuvar mesta za broj slajda 6"/>
          <p:cNvSpPr>
            <a:spLocks noGrp="1"/>
          </p:cNvSpPr>
          <p:nvPr>
            <p:ph type="sldNum" sz="quarter" idx="5"/>
          </p:nvPr>
        </p:nvSpPr>
        <p:spPr>
          <a:xfrm>
            <a:off x="3778250" y="9377363"/>
            <a:ext cx="2889250" cy="49371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CB23263-0572-43AB-A890-FD592854C564}" type="slidenum">
              <a:rPr lang="sr-Latn-CS"/>
              <a:pPr>
                <a:defRPr/>
              </a:pPr>
              <a:t>‹#›</a:t>
            </a:fld>
            <a:endParaRPr lang="sr-Latn-CS" dirty="0"/>
          </a:p>
        </p:txBody>
      </p:sp>
    </p:spTree>
    <p:extLst>
      <p:ext uri="{BB962C8B-B14F-4D97-AF65-F5344CB8AC3E}">
        <p14:creationId xmlns="" xmlns:p14="http://schemas.microsoft.com/office/powerpoint/2010/main" val="17345151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Čuvar mesta za sliku slajda 1"/>
          <p:cNvSpPr>
            <a:spLocks noGrp="1" noRot="1" noChangeAspect="1" noTextEdit="1"/>
          </p:cNvSpPr>
          <p:nvPr>
            <p:ph type="sldImg"/>
          </p:nvPr>
        </p:nvSpPr>
        <p:spPr bwMode="auto">
          <a:noFill/>
          <a:ln>
            <a:solidFill>
              <a:srgbClr val="000000"/>
            </a:solidFill>
            <a:miter lim="800000"/>
            <a:headEnd/>
            <a:tailEnd/>
          </a:ln>
        </p:spPr>
      </p:sp>
      <p:sp>
        <p:nvSpPr>
          <p:cNvPr id="31747" name="Čuvar mesta za belešk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r-Latn-CS" smtClean="0"/>
          </a:p>
        </p:txBody>
      </p:sp>
      <p:sp>
        <p:nvSpPr>
          <p:cNvPr id="12292" name="Čuvar mesta za broj slajd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AB0793-4BEA-4762-9394-2B694A6D86AA}" type="slidenum">
              <a:rPr lang="sr-Latn-CS" smtClean="0"/>
              <a:pPr fontAlgn="base">
                <a:spcBef>
                  <a:spcPct val="0"/>
                </a:spcBef>
                <a:spcAft>
                  <a:spcPct val="0"/>
                </a:spcAft>
                <a:defRPr/>
              </a:pPr>
              <a:t>1</a:t>
            </a:fld>
            <a:endParaRPr lang="sr-Latn-CS" smtClean="0"/>
          </a:p>
        </p:txBody>
      </p:sp>
    </p:spTree>
    <p:extLst>
      <p:ext uri="{BB962C8B-B14F-4D97-AF65-F5344CB8AC3E}">
        <p14:creationId xmlns="" xmlns:p14="http://schemas.microsoft.com/office/powerpoint/2010/main" val="2113232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Čuvar mesta za sliku na slajdu 1"/>
          <p:cNvSpPr>
            <a:spLocks noGrp="1" noRot="1" noChangeAspect="1" noTextEdit="1"/>
          </p:cNvSpPr>
          <p:nvPr>
            <p:ph type="sldImg"/>
          </p:nvPr>
        </p:nvSpPr>
        <p:spPr bwMode="auto">
          <a:noFill/>
          <a:ln>
            <a:solidFill>
              <a:srgbClr val="000000"/>
            </a:solidFill>
            <a:miter lim="800000"/>
            <a:headEnd/>
            <a:tailEnd/>
          </a:ln>
        </p:spPr>
      </p:sp>
      <p:sp>
        <p:nvSpPr>
          <p:cNvPr id="32771" name="Čuvar mesta za napomen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r-Latn-CS" smtClean="0"/>
          </a:p>
        </p:txBody>
      </p:sp>
      <p:sp>
        <p:nvSpPr>
          <p:cNvPr id="16388" name="Čuvar mesta za broj slajd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6C1D66-A1F6-4990-99B8-86C2D8D66CDB}" type="slidenum">
              <a:rPr lang="sr-Latn-CS" smtClean="0"/>
              <a:pPr fontAlgn="base">
                <a:spcBef>
                  <a:spcPct val="0"/>
                </a:spcBef>
                <a:spcAft>
                  <a:spcPct val="0"/>
                </a:spcAft>
                <a:defRPr/>
              </a:pPr>
              <a:t>18</a:t>
            </a:fld>
            <a:endParaRPr lang="sr-Latn-CS" smtClean="0"/>
          </a:p>
        </p:txBody>
      </p:sp>
    </p:spTree>
    <p:extLst>
      <p:ext uri="{BB962C8B-B14F-4D97-AF65-F5344CB8AC3E}">
        <p14:creationId xmlns="" xmlns:p14="http://schemas.microsoft.com/office/powerpoint/2010/main" val="3890435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5" name="Rectangle 4"/>
          <p:cNvSpPr>
            <a:spLocks noChangeArrowheads="1"/>
          </p:cNvSpPr>
          <p:nvPr/>
        </p:nvSpPr>
        <p:spPr bwMode="white">
          <a:xfrm>
            <a:off x="11985625" y="3175"/>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6" name="Rectangle 5"/>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7" name="Rectangle 6"/>
          <p:cNvSpPr>
            <a:spLocks noChangeArrowheads="1"/>
          </p:cNvSpPr>
          <p:nvPr/>
        </p:nvSpPr>
        <p:spPr bwMode="white">
          <a:xfrm>
            <a:off x="0" y="0"/>
            <a:ext cx="12188825"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0" name="Rectangle 9"/>
          <p:cNvSpPr>
            <a:spLocks noChangeArrowheads="1"/>
          </p:cNvSpPr>
          <p:nvPr/>
        </p:nvSpPr>
        <p:spPr bwMode="auto">
          <a:xfrm>
            <a:off x="195263" y="6391275"/>
            <a:ext cx="11774487"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1" name="Straight Connector 10"/>
          <p:cNvSpPr>
            <a:spLocks noChangeShapeType="1"/>
          </p:cNvSpPr>
          <p:nvPr/>
        </p:nvSpPr>
        <p:spPr bwMode="auto">
          <a:xfrm>
            <a:off x="207963" y="2419350"/>
            <a:ext cx="1177290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12" name="Rectangle 11"/>
          <p:cNvSpPr>
            <a:spLocks noChangeArrowheads="1"/>
          </p:cNvSpPr>
          <p:nvPr/>
        </p:nvSpPr>
        <p:spPr bwMode="auto">
          <a:xfrm>
            <a:off x="203200" y="152400"/>
            <a:ext cx="11774488"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13" name="Oval 12"/>
          <p:cNvSpPr/>
          <p:nvPr/>
        </p:nvSpPr>
        <p:spPr>
          <a:xfrm>
            <a:off x="5688013"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5813425" y="2209800"/>
            <a:ext cx="561975"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1828324" y="2819400"/>
            <a:ext cx="8532178"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914162" y="381000"/>
            <a:ext cx="10360501"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fld id="{20D2C189-565D-4B6A-BEBF-BB953D2277A0}" type="datetime1">
              <a:rPr lang="sr-Latn-CS"/>
              <a:pPr>
                <a:defRPr/>
              </a:pPr>
              <a:t>8.8.2022.</a:t>
            </a:fld>
            <a:endParaRPr lang="sr-Latn-CS" dirty="0"/>
          </a:p>
        </p:txBody>
      </p:sp>
      <p:sp>
        <p:nvSpPr>
          <p:cNvPr id="16" name="Footer Placeholder 16"/>
          <p:cNvSpPr>
            <a:spLocks noGrp="1"/>
          </p:cNvSpPr>
          <p:nvPr>
            <p:ph type="ftr" sz="quarter" idx="11"/>
          </p:nvPr>
        </p:nvSpPr>
        <p:spPr/>
        <p:txBody>
          <a:bodyPr/>
          <a:lstStyle>
            <a:lvl1pPr>
              <a:defRPr/>
            </a:lvl1pPr>
          </a:lstStyle>
          <a:p>
            <a:pPr>
              <a:defRPr/>
            </a:pPr>
            <a:r>
              <a:rPr lang="sr-Latn-CS"/>
              <a:t>Dodavanje podnožja</a:t>
            </a:r>
          </a:p>
        </p:txBody>
      </p:sp>
      <p:sp>
        <p:nvSpPr>
          <p:cNvPr id="17" name="Slide Number Placeholder 28"/>
          <p:cNvSpPr>
            <a:spLocks noGrp="1"/>
          </p:cNvSpPr>
          <p:nvPr>
            <p:ph type="sldNum" sz="quarter" idx="12"/>
          </p:nvPr>
        </p:nvSpPr>
        <p:spPr>
          <a:xfrm>
            <a:off x="5789613" y="2198688"/>
            <a:ext cx="609600" cy="441325"/>
          </a:xfrm>
        </p:spPr>
        <p:txBody>
          <a:bodyPr/>
          <a:lstStyle>
            <a:lvl1pPr>
              <a:defRPr>
                <a:solidFill>
                  <a:schemeClr val="accent3">
                    <a:shade val="75000"/>
                  </a:schemeClr>
                </a:solidFill>
              </a:defRPr>
            </a:lvl1pPr>
          </a:lstStyle>
          <a:p>
            <a:pPr>
              <a:defRPr/>
            </a:pPr>
            <a:fld id="{65994482-8518-4D95-B35F-4EA1E3A68426}" type="slidenum">
              <a:rPr lang="sr-Latn-CS"/>
              <a:pPr>
                <a:defRPr/>
              </a:pPr>
              <a:t>‹#›</a:t>
            </a:fld>
            <a:endParaRPr lang="sr-Latn-CS" dirty="0"/>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402231" y="1527048"/>
            <a:ext cx="11335607"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FA9673D-08AC-4C5B-A1C9-E1E4791229F7}" type="datetime1">
              <a:rPr lang="sr-Latn-CS"/>
              <a:pPr>
                <a:defRPr/>
              </a:pPr>
              <a:t>8.8.2022.</a:t>
            </a:fld>
            <a:endParaRPr lang="sr-Latn-CS" dirty="0"/>
          </a:p>
        </p:txBody>
      </p:sp>
      <p:sp>
        <p:nvSpPr>
          <p:cNvPr id="5" name="Footer Placeholder 4"/>
          <p:cNvSpPr>
            <a:spLocks noGrp="1"/>
          </p:cNvSpPr>
          <p:nvPr>
            <p:ph type="ftr" sz="quarter" idx="11"/>
          </p:nvPr>
        </p:nvSpPr>
        <p:spPr/>
        <p:txBody>
          <a:bodyPr/>
          <a:lstStyle>
            <a:lvl1pPr>
              <a:defRPr/>
            </a:lvl1pPr>
          </a:lstStyle>
          <a:p>
            <a:pPr>
              <a:defRPr/>
            </a:pPr>
            <a:r>
              <a:rPr lang="sr-Latn-CS"/>
              <a:t>Dodavanje podnožja</a:t>
            </a:r>
          </a:p>
        </p:txBody>
      </p:sp>
      <p:sp>
        <p:nvSpPr>
          <p:cNvPr id="6" name="Slide Number Placeholder 5"/>
          <p:cNvSpPr>
            <a:spLocks noGrp="1"/>
          </p:cNvSpPr>
          <p:nvPr>
            <p:ph type="sldNum" sz="quarter" idx="12"/>
          </p:nvPr>
        </p:nvSpPr>
        <p:spPr>
          <a:xfrm>
            <a:off x="5813425" y="1027113"/>
            <a:ext cx="609600" cy="441325"/>
          </a:xfrm>
        </p:spPr>
        <p:txBody>
          <a:bodyPr/>
          <a:lstStyle>
            <a:lvl1pPr>
              <a:defRPr/>
            </a:lvl1pPr>
          </a:lstStyle>
          <a:p>
            <a:pPr>
              <a:defRPr/>
            </a:pPr>
            <a:fld id="{9004E5D4-EB4B-4834-8DF9-3F87090B97ED}" type="slidenum">
              <a:rPr lang="sr-Latn-CS"/>
              <a:pPr>
                <a:defRPr/>
              </a:pPr>
              <a:t>‹#›</a:t>
            </a:fld>
            <a:endParaRPr lang="sr-Latn-CS" dirty="0"/>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5" name="Rectangle 4"/>
          <p:cNvSpPr>
            <a:spLocks noChangeArrowheads="1"/>
          </p:cNvSpPr>
          <p:nvPr/>
        </p:nvSpPr>
        <p:spPr bwMode="white">
          <a:xfrm>
            <a:off x="0" y="670560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6" name="Rectangle 5"/>
          <p:cNvSpPr>
            <a:spLocks noChangeArrowheads="1"/>
          </p:cNvSpPr>
          <p:nvPr/>
        </p:nvSpPr>
        <p:spPr bwMode="white">
          <a:xfrm>
            <a:off x="0" y="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7" name="Rectangle 6"/>
          <p:cNvSpPr>
            <a:spLocks noChangeArrowheads="1"/>
          </p:cNvSpPr>
          <p:nvPr/>
        </p:nvSpPr>
        <p:spPr bwMode="white">
          <a:xfrm>
            <a:off x="11985625"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8" name="Rectangle 7"/>
          <p:cNvSpPr>
            <a:spLocks noChangeArrowheads="1"/>
          </p:cNvSpPr>
          <p:nvPr/>
        </p:nvSpPr>
        <p:spPr bwMode="white">
          <a:xfrm>
            <a:off x="203200" y="2286000"/>
            <a:ext cx="11774488"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9" name="Rectangle 8"/>
          <p:cNvSpPr>
            <a:spLocks noChangeArrowheads="1"/>
          </p:cNvSpPr>
          <p:nvPr/>
        </p:nvSpPr>
        <p:spPr bwMode="auto">
          <a:xfrm>
            <a:off x="207963" y="142875"/>
            <a:ext cx="1177290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0" name="Rectangle 9"/>
          <p:cNvSpPr>
            <a:spLocks noChangeArrowheads="1"/>
          </p:cNvSpPr>
          <p:nvPr/>
        </p:nvSpPr>
        <p:spPr bwMode="auto">
          <a:xfrm>
            <a:off x="195263" y="6391275"/>
            <a:ext cx="11774487"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1" name="Rectangle 10"/>
          <p:cNvSpPr>
            <a:spLocks noChangeArrowheads="1"/>
          </p:cNvSpPr>
          <p:nvPr/>
        </p:nvSpPr>
        <p:spPr bwMode="auto">
          <a:xfrm>
            <a:off x="203200" y="152400"/>
            <a:ext cx="11774488"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12" name="Straight Connector 11"/>
          <p:cNvSpPr>
            <a:spLocks noChangeShapeType="1"/>
          </p:cNvSpPr>
          <p:nvPr/>
        </p:nvSpPr>
        <p:spPr bwMode="auto">
          <a:xfrm>
            <a:off x="203200" y="2438400"/>
            <a:ext cx="1177448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13" name="Oval 12"/>
          <p:cNvSpPr/>
          <p:nvPr/>
        </p:nvSpPr>
        <p:spPr>
          <a:xfrm>
            <a:off x="5688013" y="211455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5813425" y="2209800"/>
            <a:ext cx="561975"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824093" y="2743200"/>
            <a:ext cx="8637982"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962833" y="533400"/>
            <a:ext cx="10360501"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r>
              <a:rPr lang="sr-Latn-CS"/>
              <a:t>Dodavanje podnožja</a:t>
            </a:r>
          </a:p>
        </p:txBody>
      </p:sp>
      <p:sp>
        <p:nvSpPr>
          <p:cNvPr id="16" name="Date Placeholder 3"/>
          <p:cNvSpPr>
            <a:spLocks noGrp="1"/>
          </p:cNvSpPr>
          <p:nvPr>
            <p:ph type="dt" sz="half" idx="11"/>
          </p:nvPr>
        </p:nvSpPr>
        <p:spPr/>
        <p:txBody>
          <a:bodyPr/>
          <a:lstStyle>
            <a:lvl1pPr>
              <a:defRPr/>
            </a:lvl1pPr>
          </a:lstStyle>
          <a:p>
            <a:pPr>
              <a:defRPr/>
            </a:pPr>
            <a:fld id="{8394F964-A906-4F0B-A2DE-E7F093FDB791}" type="datetime1">
              <a:rPr lang="sr-Latn-CS"/>
              <a:pPr>
                <a:defRPr/>
              </a:pPr>
              <a:t>8.8.2022.</a:t>
            </a:fld>
            <a:endParaRPr lang="sr-Latn-CS" dirty="0"/>
          </a:p>
        </p:txBody>
      </p:sp>
      <p:sp>
        <p:nvSpPr>
          <p:cNvPr id="17" name="Slide Number Placeholder 5"/>
          <p:cNvSpPr>
            <a:spLocks noGrp="1"/>
          </p:cNvSpPr>
          <p:nvPr>
            <p:ph type="sldNum" sz="quarter" idx="12"/>
          </p:nvPr>
        </p:nvSpPr>
        <p:spPr>
          <a:xfrm>
            <a:off x="5789613" y="2198688"/>
            <a:ext cx="609600" cy="441325"/>
          </a:xfrm>
        </p:spPr>
        <p:txBody>
          <a:bodyPr/>
          <a:lstStyle>
            <a:lvl1pPr>
              <a:defRPr>
                <a:solidFill>
                  <a:schemeClr val="accent3">
                    <a:shade val="75000"/>
                  </a:schemeClr>
                </a:solidFill>
              </a:defRPr>
            </a:lvl1pPr>
          </a:lstStyle>
          <a:p>
            <a:pPr>
              <a:defRPr/>
            </a:pPr>
            <a:fld id="{C935B1F9-5839-4269-9C27-3D5767B1C7F8}" type="slidenum">
              <a:rPr lang="sr-Latn-CS"/>
              <a:pPr>
                <a:defRPr/>
              </a:pPr>
              <a:t>‹#›</a:t>
            </a:fld>
            <a:endParaRPr lang="sr-Latn-CS" dirty="0"/>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6083300" y="1576388"/>
            <a:ext cx="11113"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2" name="Title 1"/>
          <p:cNvSpPr>
            <a:spLocks noGrp="1"/>
          </p:cNvSpPr>
          <p:nvPr>
            <p:ph type="title"/>
          </p:nvPr>
        </p:nvSpPr>
        <p:spPr>
          <a:xfrm>
            <a:off x="402231" y="228600"/>
            <a:ext cx="11376237"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402231" y="1371600"/>
            <a:ext cx="5383398"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6399133" y="1371600"/>
            <a:ext cx="5383398"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7720013" y="6410325"/>
            <a:ext cx="4059237" cy="365125"/>
          </a:xfrm>
        </p:spPr>
        <p:txBody>
          <a:bodyPr/>
          <a:lstStyle>
            <a:lvl1pPr>
              <a:defRPr/>
            </a:lvl1pPr>
          </a:lstStyle>
          <a:p>
            <a:pPr>
              <a:defRPr/>
            </a:pPr>
            <a:fld id="{4E758D61-E9AC-40F5-BCFE-9979BF877EB1}" type="datetime1">
              <a:rPr lang="sr-Latn-CS"/>
              <a:pPr>
                <a:defRPr/>
              </a:pPr>
              <a:t>8.8.2022.</a:t>
            </a:fld>
            <a:endParaRPr lang="sr-Latn-CS" dirty="0"/>
          </a:p>
        </p:txBody>
      </p:sp>
      <p:sp>
        <p:nvSpPr>
          <p:cNvPr id="7" name="Footer Placeholder 5"/>
          <p:cNvSpPr>
            <a:spLocks noGrp="1"/>
          </p:cNvSpPr>
          <p:nvPr>
            <p:ph type="ftr" sz="quarter" idx="11"/>
          </p:nvPr>
        </p:nvSpPr>
        <p:spPr/>
        <p:txBody>
          <a:bodyPr/>
          <a:lstStyle>
            <a:lvl1pPr>
              <a:defRPr/>
            </a:lvl1pPr>
          </a:lstStyle>
          <a:p>
            <a:pPr>
              <a:defRPr/>
            </a:pPr>
            <a:r>
              <a:rPr lang="sr-Latn-CS"/>
              <a:t>Dodavanje podnožja</a:t>
            </a:r>
          </a:p>
        </p:txBody>
      </p:sp>
      <p:sp>
        <p:nvSpPr>
          <p:cNvPr id="8" name="Slide Number Placeholder 6"/>
          <p:cNvSpPr>
            <a:spLocks noGrp="1"/>
          </p:cNvSpPr>
          <p:nvPr>
            <p:ph type="sldNum" sz="quarter" idx="12"/>
          </p:nvPr>
        </p:nvSpPr>
        <p:spPr/>
        <p:txBody>
          <a:bodyPr/>
          <a:lstStyle>
            <a:lvl1pPr>
              <a:defRPr/>
            </a:lvl1pPr>
          </a:lstStyle>
          <a:p>
            <a:pPr>
              <a:defRPr/>
            </a:pPr>
            <a:fld id="{773EC1F8-B926-4FF0-AC42-2B54464C4528}" type="slidenum">
              <a:rPr lang="sr-Latn-CS"/>
              <a:pPr>
                <a:defRPr/>
              </a:pPr>
              <a:t>‹#›</a:t>
            </a:fld>
            <a:endParaRPr lang="sr-Latn-CS" dirty="0"/>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6094413"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8" name="Rectangle 7"/>
          <p:cNvSpPr>
            <a:spLocks noChangeArrowheads="1"/>
          </p:cNvSpPr>
          <p:nvPr/>
        </p:nvSpPr>
        <p:spPr bwMode="white">
          <a:xfrm>
            <a:off x="0" y="0"/>
            <a:ext cx="12188825"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9" name="Rectangle 8"/>
          <p:cNvSpPr>
            <a:spLocks noChangeArrowheads="1"/>
          </p:cNvSpPr>
          <p:nvPr/>
        </p:nvSpPr>
        <p:spPr bwMode="white">
          <a:xfrm>
            <a:off x="0" y="670560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0" name="Rectangle 9"/>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1" name="Rectangle 10"/>
          <p:cNvSpPr>
            <a:spLocks noChangeArrowheads="1"/>
          </p:cNvSpPr>
          <p:nvPr/>
        </p:nvSpPr>
        <p:spPr bwMode="white">
          <a:xfrm>
            <a:off x="11985625"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2" name="Rectangle 11"/>
          <p:cNvSpPr/>
          <p:nvPr/>
        </p:nvSpPr>
        <p:spPr>
          <a:xfrm>
            <a:off x="203200" y="1371600"/>
            <a:ext cx="11774488"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Rectangle 12"/>
          <p:cNvSpPr>
            <a:spLocks noChangeArrowheads="1"/>
          </p:cNvSpPr>
          <p:nvPr/>
        </p:nvSpPr>
        <p:spPr bwMode="auto">
          <a:xfrm>
            <a:off x="195263" y="6391275"/>
            <a:ext cx="1177290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4" name="Straight Connector 13"/>
          <p:cNvSpPr>
            <a:spLocks noChangeShapeType="1"/>
          </p:cNvSpPr>
          <p:nvPr/>
        </p:nvSpPr>
        <p:spPr bwMode="auto">
          <a:xfrm>
            <a:off x="203200" y="1279525"/>
            <a:ext cx="1177448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15" name="Rectangle 14"/>
          <p:cNvSpPr>
            <a:spLocks noChangeArrowheads="1"/>
          </p:cNvSpPr>
          <p:nvPr/>
        </p:nvSpPr>
        <p:spPr bwMode="auto">
          <a:xfrm>
            <a:off x="203200" y="155575"/>
            <a:ext cx="11774488"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16" name="Oval 15"/>
          <p:cNvSpPr/>
          <p:nvPr/>
        </p:nvSpPr>
        <p:spPr>
          <a:xfrm>
            <a:off x="5688013"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Oval 16"/>
          <p:cNvSpPr/>
          <p:nvPr/>
        </p:nvSpPr>
        <p:spPr>
          <a:xfrm>
            <a:off x="5813425" y="1050925"/>
            <a:ext cx="561975"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402231" y="1524000"/>
            <a:ext cx="5385514"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6386777" y="1524000"/>
            <a:ext cx="5387630"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402231" y="2471383"/>
            <a:ext cx="5387461"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6399133" y="2471383"/>
            <a:ext cx="5383398"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fld id="{4BB3376F-424D-4976-852E-2968EF47ED27}" type="datetime1">
              <a:rPr lang="sr-Latn-CS"/>
              <a:pPr>
                <a:defRPr/>
              </a:pPr>
              <a:t>8.8.2022.</a:t>
            </a:fld>
            <a:endParaRPr lang="sr-Latn-CS" dirty="0"/>
          </a:p>
        </p:txBody>
      </p:sp>
      <p:sp>
        <p:nvSpPr>
          <p:cNvPr id="19" name="Footer Placeholder 7"/>
          <p:cNvSpPr>
            <a:spLocks noGrp="1"/>
          </p:cNvSpPr>
          <p:nvPr>
            <p:ph type="ftr" sz="quarter" idx="11"/>
          </p:nvPr>
        </p:nvSpPr>
        <p:spPr>
          <a:xfrm>
            <a:off x="406400" y="6410325"/>
            <a:ext cx="4773613" cy="365125"/>
          </a:xfrm>
        </p:spPr>
        <p:txBody>
          <a:bodyPr/>
          <a:lstStyle>
            <a:lvl1pPr>
              <a:defRPr/>
            </a:lvl1pPr>
          </a:lstStyle>
          <a:p>
            <a:pPr>
              <a:defRPr/>
            </a:pPr>
            <a:r>
              <a:rPr lang="sr-Latn-CS"/>
              <a:t>Dodavanje podnožja</a:t>
            </a:r>
          </a:p>
        </p:txBody>
      </p:sp>
      <p:sp>
        <p:nvSpPr>
          <p:cNvPr id="20" name="Slide Number Placeholder 8"/>
          <p:cNvSpPr>
            <a:spLocks noGrp="1"/>
          </p:cNvSpPr>
          <p:nvPr>
            <p:ph type="sldNum" sz="quarter" idx="12"/>
          </p:nvPr>
        </p:nvSpPr>
        <p:spPr>
          <a:xfrm>
            <a:off x="5789613" y="1042988"/>
            <a:ext cx="609600" cy="441325"/>
          </a:xfrm>
        </p:spPr>
        <p:txBody>
          <a:bodyPr/>
          <a:lstStyle>
            <a:lvl1pPr algn="ctr">
              <a:defRPr/>
            </a:lvl1pPr>
          </a:lstStyle>
          <a:p>
            <a:pPr>
              <a:defRPr/>
            </a:pPr>
            <a:fld id="{E0E95781-B536-436E-A583-0839EC3EB418}" type="slidenum">
              <a:rPr lang="sr-Latn-CS"/>
              <a:pPr>
                <a:defRPr/>
              </a:pPr>
              <a:t>‹#›</a:t>
            </a:fld>
            <a:endParaRPr lang="sr-Latn-CS" dirty="0"/>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0C881A8C-A8D8-4F92-8C73-C3C315F85BA3}" type="datetime1">
              <a:rPr lang="sr-Latn-CS"/>
              <a:pPr>
                <a:defRPr/>
              </a:pPr>
              <a:t>8.8.2022.</a:t>
            </a:fld>
            <a:endParaRPr lang="sr-Latn-CS" dirty="0"/>
          </a:p>
        </p:txBody>
      </p:sp>
      <p:sp>
        <p:nvSpPr>
          <p:cNvPr id="4" name="Footer Placeholder 3"/>
          <p:cNvSpPr>
            <a:spLocks noGrp="1"/>
          </p:cNvSpPr>
          <p:nvPr>
            <p:ph type="ftr" sz="quarter" idx="11"/>
          </p:nvPr>
        </p:nvSpPr>
        <p:spPr/>
        <p:txBody>
          <a:bodyPr/>
          <a:lstStyle>
            <a:lvl1pPr>
              <a:defRPr/>
            </a:lvl1pPr>
          </a:lstStyle>
          <a:p>
            <a:pPr>
              <a:defRPr/>
            </a:pPr>
            <a:r>
              <a:rPr lang="sr-Latn-CS"/>
              <a:t>Dodavanje podnožja</a:t>
            </a:r>
          </a:p>
        </p:txBody>
      </p:sp>
      <p:sp>
        <p:nvSpPr>
          <p:cNvPr id="5" name="Slide Number Placeholder 4"/>
          <p:cNvSpPr>
            <a:spLocks noGrp="1"/>
          </p:cNvSpPr>
          <p:nvPr>
            <p:ph type="sldNum" sz="quarter" idx="12"/>
          </p:nvPr>
        </p:nvSpPr>
        <p:spPr>
          <a:xfrm>
            <a:off x="5789613" y="1036638"/>
            <a:ext cx="609600" cy="441325"/>
          </a:xfrm>
        </p:spPr>
        <p:txBody>
          <a:bodyPr/>
          <a:lstStyle>
            <a:lvl1pPr>
              <a:defRPr/>
            </a:lvl1pPr>
          </a:lstStyle>
          <a:p>
            <a:pPr>
              <a:defRPr/>
            </a:pPr>
            <a:fld id="{376A9D3F-C3A3-4A8F-9C74-DC5DEB71BC6C}" type="slidenum">
              <a:rPr lang="sr-Latn-CS"/>
              <a:pPr>
                <a:defRPr/>
              </a:pPr>
              <a:t>‹#›</a:t>
            </a:fld>
            <a:endParaRPr lang="sr-Latn-C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3" name="Rectangle 2"/>
          <p:cNvSpPr>
            <a:spLocks noChangeArrowheads="1"/>
          </p:cNvSpPr>
          <p:nvPr/>
        </p:nvSpPr>
        <p:spPr bwMode="white">
          <a:xfrm>
            <a:off x="0" y="0"/>
            <a:ext cx="12188825"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4" name="Rectangle 3"/>
          <p:cNvSpPr>
            <a:spLocks noChangeArrowheads="1"/>
          </p:cNvSpPr>
          <p:nvPr/>
        </p:nvSpPr>
        <p:spPr bwMode="white">
          <a:xfrm>
            <a:off x="11985625"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5" name="Rectangle 4"/>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6" name="Rectangle 5"/>
          <p:cNvSpPr>
            <a:spLocks noChangeArrowheads="1"/>
          </p:cNvSpPr>
          <p:nvPr/>
        </p:nvSpPr>
        <p:spPr bwMode="auto">
          <a:xfrm>
            <a:off x="195263" y="6391275"/>
            <a:ext cx="11774487"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7" name="Rectangle 6"/>
          <p:cNvSpPr>
            <a:spLocks noChangeArrowheads="1"/>
          </p:cNvSpPr>
          <p:nvPr/>
        </p:nvSpPr>
        <p:spPr bwMode="auto">
          <a:xfrm>
            <a:off x="203200" y="158750"/>
            <a:ext cx="11774488"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8" name="Date Placeholder 1"/>
          <p:cNvSpPr>
            <a:spLocks noGrp="1"/>
          </p:cNvSpPr>
          <p:nvPr>
            <p:ph type="dt" sz="half" idx="10"/>
          </p:nvPr>
        </p:nvSpPr>
        <p:spPr/>
        <p:txBody>
          <a:bodyPr/>
          <a:lstStyle>
            <a:lvl1pPr>
              <a:defRPr/>
            </a:lvl1pPr>
          </a:lstStyle>
          <a:p>
            <a:pPr>
              <a:defRPr/>
            </a:pPr>
            <a:fld id="{4F402C42-75C8-40F3-9037-F1A32782B504}" type="datetime1">
              <a:rPr lang="sr-Latn-CS"/>
              <a:pPr>
                <a:defRPr/>
              </a:pPr>
              <a:t>8.8.2022.</a:t>
            </a:fld>
            <a:endParaRPr lang="sr-Latn-CS" dirty="0"/>
          </a:p>
        </p:txBody>
      </p:sp>
      <p:sp>
        <p:nvSpPr>
          <p:cNvPr id="9" name="Footer Placeholder 2"/>
          <p:cNvSpPr>
            <a:spLocks noGrp="1"/>
          </p:cNvSpPr>
          <p:nvPr>
            <p:ph type="ftr" sz="quarter" idx="11"/>
          </p:nvPr>
        </p:nvSpPr>
        <p:spPr/>
        <p:txBody>
          <a:bodyPr/>
          <a:lstStyle>
            <a:lvl1pPr>
              <a:defRPr/>
            </a:lvl1pPr>
          </a:lstStyle>
          <a:p>
            <a:pPr>
              <a:defRPr/>
            </a:pPr>
            <a:r>
              <a:rPr lang="sr-Latn-CS"/>
              <a:t>Dodavanje podnožja</a:t>
            </a:r>
          </a:p>
        </p:txBody>
      </p:sp>
      <p:sp>
        <p:nvSpPr>
          <p:cNvPr id="10" name="Slide Number Placeholder 3"/>
          <p:cNvSpPr>
            <a:spLocks noGrp="1"/>
          </p:cNvSpPr>
          <p:nvPr>
            <p:ph type="sldNum" sz="quarter" idx="12"/>
          </p:nvPr>
        </p:nvSpPr>
        <p:spPr>
          <a:xfrm>
            <a:off x="5688013" y="6324600"/>
            <a:ext cx="812800" cy="441325"/>
          </a:xfrm>
        </p:spPr>
        <p:txBody>
          <a:bodyPr/>
          <a:lstStyle>
            <a:lvl1pPr>
              <a:defRPr>
                <a:solidFill>
                  <a:srgbClr val="FFFFFF"/>
                </a:solidFill>
              </a:defRPr>
            </a:lvl1pPr>
          </a:lstStyle>
          <a:p>
            <a:pPr>
              <a:defRPr/>
            </a:pPr>
            <a:fld id="{37E4C267-EAAB-4989-867A-A43E082CD45F}" type="slidenum">
              <a:rPr lang="sr-Latn-CS"/>
              <a:pPr>
                <a:defRPr/>
              </a:pPr>
              <a:t>‹#›</a:t>
            </a:fld>
            <a:endParaRPr lang="sr-Latn-CS" dirty="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203200" y="152400"/>
            <a:ext cx="11774488"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6" name="Rectangle 5"/>
          <p:cNvSpPr>
            <a:spLocks noChangeArrowheads="1"/>
          </p:cNvSpPr>
          <p:nvPr/>
        </p:nvSpPr>
        <p:spPr bwMode="white">
          <a:xfrm>
            <a:off x="0" y="670560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7" name="Rectangle 6"/>
          <p:cNvSpPr>
            <a:spLocks noChangeArrowheads="1"/>
          </p:cNvSpPr>
          <p:nvPr/>
        </p:nvSpPr>
        <p:spPr bwMode="white">
          <a:xfrm>
            <a:off x="11985625"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8" name="Rectangle 7"/>
          <p:cNvSpPr>
            <a:spLocks noChangeArrowheads="1"/>
          </p:cNvSpPr>
          <p:nvPr/>
        </p:nvSpPr>
        <p:spPr bwMode="white">
          <a:xfrm>
            <a:off x="0" y="0"/>
            <a:ext cx="12188825"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0" name="Rectangle 9"/>
          <p:cNvSpPr/>
          <p:nvPr/>
        </p:nvSpPr>
        <p:spPr>
          <a:xfrm>
            <a:off x="203200" y="609600"/>
            <a:ext cx="3656013"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Rectangle 10"/>
          <p:cNvSpPr>
            <a:spLocks noChangeArrowheads="1"/>
          </p:cNvSpPr>
          <p:nvPr/>
        </p:nvSpPr>
        <p:spPr bwMode="auto">
          <a:xfrm>
            <a:off x="203200" y="152400"/>
            <a:ext cx="11774488"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12" name="Straight Connector 11"/>
          <p:cNvSpPr>
            <a:spLocks noChangeShapeType="1"/>
          </p:cNvSpPr>
          <p:nvPr/>
        </p:nvSpPr>
        <p:spPr bwMode="auto">
          <a:xfrm>
            <a:off x="203200" y="533400"/>
            <a:ext cx="1177448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13" name="Oval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1852613" y="323850"/>
            <a:ext cx="560387"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98438" y="6388100"/>
            <a:ext cx="11774487"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2" name="Title 1"/>
          <p:cNvSpPr>
            <a:spLocks noGrp="1"/>
          </p:cNvSpPr>
          <p:nvPr>
            <p:ph type="title"/>
          </p:nvPr>
        </p:nvSpPr>
        <p:spPr>
          <a:xfrm>
            <a:off x="507868" y="914400"/>
            <a:ext cx="314878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507868" y="1981201"/>
            <a:ext cx="314878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4164515" y="685800"/>
            <a:ext cx="7516442"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828800" y="312738"/>
            <a:ext cx="609600" cy="441325"/>
          </a:xfrm>
        </p:spPr>
        <p:txBody>
          <a:bodyPr/>
          <a:lstStyle>
            <a:lvl1pPr>
              <a:defRPr>
                <a:solidFill>
                  <a:schemeClr val="accent3">
                    <a:shade val="75000"/>
                  </a:schemeClr>
                </a:solidFill>
              </a:defRPr>
            </a:lvl1pPr>
          </a:lstStyle>
          <a:p>
            <a:pPr>
              <a:defRPr/>
            </a:pPr>
            <a:fld id="{23C9D1AD-7BC9-4286-915E-78C549D6BC68}" type="slidenum">
              <a:rPr lang="sr-Latn-CS"/>
              <a:pPr>
                <a:defRPr/>
              </a:pPr>
              <a:t>‹#›</a:t>
            </a:fld>
            <a:endParaRPr lang="sr-Latn-CS" dirty="0"/>
          </a:p>
        </p:txBody>
      </p:sp>
      <p:sp>
        <p:nvSpPr>
          <p:cNvPr id="17" name="Date Placeholder 4"/>
          <p:cNvSpPr>
            <a:spLocks noGrp="1"/>
          </p:cNvSpPr>
          <p:nvPr>
            <p:ph type="dt" sz="half" idx="11"/>
          </p:nvPr>
        </p:nvSpPr>
        <p:spPr/>
        <p:txBody>
          <a:bodyPr/>
          <a:lstStyle>
            <a:lvl1pPr>
              <a:defRPr/>
            </a:lvl1pPr>
          </a:lstStyle>
          <a:p>
            <a:pPr>
              <a:defRPr/>
            </a:pPr>
            <a:fld id="{A081F41C-29B8-4DA6-A0A2-6B60D2008EE9}" type="datetime1">
              <a:rPr lang="sr-Latn-CS"/>
              <a:pPr>
                <a:defRPr/>
              </a:pPr>
              <a:t>8.8.2022.</a:t>
            </a:fld>
            <a:endParaRPr lang="sr-Latn-CS" dirty="0"/>
          </a:p>
        </p:txBody>
      </p:sp>
      <p:sp>
        <p:nvSpPr>
          <p:cNvPr id="18" name="Footer Placeholder 5"/>
          <p:cNvSpPr>
            <a:spLocks noGrp="1"/>
          </p:cNvSpPr>
          <p:nvPr>
            <p:ph type="ftr" sz="quarter" idx="12"/>
          </p:nvPr>
        </p:nvSpPr>
        <p:spPr>
          <a:xfrm>
            <a:off x="401638" y="6410325"/>
            <a:ext cx="4510087" cy="366713"/>
          </a:xfrm>
        </p:spPr>
        <p:txBody>
          <a:bodyPr/>
          <a:lstStyle>
            <a:lvl1pPr>
              <a:defRPr/>
            </a:lvl1pPr>
          </a:lstStyle>
          <a:p>
            <a:pPr>
              <a:defRPr/>
            </a:pPr>
            <a:r>
              <a:rPr lang="sr-Latn-CS"/>
              <a:t>Dodavanje podnožja</a:t>
            </a: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203200" y="533400"/>
            <a:ext cx="11774488"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6" name="Rectangle 5"/>
          <p:cNvSpPr>
            <a:spLocks noChangeArrowheads="1"/>
          </p:cNvSpPr>
          <p:nvPr/>
        </p:nvSpPr>
        <p:spPr bwMode="white">
          <a:xfrm>
            <a:off x="0" y="670560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7" name="Rectangle 6"/>
          <p:cNvSpPr>
            <a:spLocks noChangeArrowheads="1"/>
          </p:cNvSpPr>
          <p:nvPr/>
        </p:nvSpPr>
        <p:spPr bwMode="white">
          <a:xfrm>
            <a:off x="11985625"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8" name="Rectangle 7"/>
          <p:cNvSpPr>
            <a:spLocks noChangeArrowheads="1"/>
          </p:cNvSpPr>
          <p:nvPr/>
        </p:nvSpPr>
        <p:spPr bwMode="white">
          <a:xfrm>
            <a:off x="0" y="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9" name="Rectangle 8"/>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10" name="Rectangle 9"/>
          <p:cNvSpPr>
            <a:spLocks noChangeArrowheads="1"/>
          </p:cNvSpPr>
          <p:nvPr/>
        </p:nvSpPr>
        <p:spPr bwMode="auto">
          <a:xfrm>
            <a:off x="203200" y="152400"/>
            <a:ext cx="11774488"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1" name="Rectangle 10"/>
          <p:cNvSpPr/>
          <p:nvPr/>
        </p:nvSpPr>
        <p:spPr>
          <a:xfrm>
            <a:off x="203200" y="609600"/>
            <a:ext cx="3656013"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Rectangle 11"/>
          <p:cNvSpPr>
            <a:spLocks noChangeArrowheads="1"/>
          </p:cNvSpPr>
          <p:nvPr/>
        </p:nvSpPr>
        <p:spPr bwMode="auto">
          <a:xfrm>
            <a:off x="203200" y="155575"/>
            <a:ext cx="11774488"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13" name="Oval 12"/>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1852613" y="323850"/>
            <a:ext cx="560387"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98438" y="6388100"/>
            <a:ext cx="11774487"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2" name="Title 1"/>
          <p:cNvSpPr>
            <a:spLocks noGrp="1"/>
          </p:cNvSpPr>
          <p:nvPr>
            <p:ph type="title"/>
          </p:nvPr>
        </p:nvSpPr>
        <p:spPr>
          <a:xfrm>
            <a:off x="3999458" y="5029200"/>
            <a:ext cx="7821163"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999458" y="609600"/>
            <a:ext cx="7821163"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868" y="990600"/>
            <a:ext cx="3250353"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828800" y="312738"/>
            <a:ext cx="609600" cy="441325"/>
          </a:xfrm>
        </p:spPr>
        <p:txBody>
          <a:bodyPr/>
          <a:lstStyle>
            <a:lvl1pPr>
              <a:defRPr/>
            </a:lvl1pPr>
          </a:lstStyle>
          <a:p>
            <a:pPr>
              <a:defRPr/>
            </a:pPr>
            <a:fld id="{68B77243-C43B-4A7A-92C2-C320EAE1B37E}" type="slidenum">
              <a:rPr lang="sr-Latn-CS"/>
              <a:pPr>
                <a:defRPr/>
              </a:pPr>
              <a:t>‹#›</a:t>
            </a:fld>
            <a:endParaRPr lang="sr-Latn-CS" dirty="0"/>
          </a:p>
        </p:txBody>
      </p:sp>
      <p:sp>
        <p:nvSpPr>
          <p:cNvPr id="17" name="Date Placeholder 4"/>
          <p:cNvSpPr>
            <a:spLocks noGrp="1"/>
          </p:cNvSpPr>
          <p:nvPr>
            <p:ph type="dt" sz="half" idx="11"/>
          </p:nvPr>
        </p:nvSpPr>
        <p:spPr>
          <a:xfrm>
            <a:off x="7715250" y="6405563"/>
            <a:ext cx="4059238" cy="365125"/>
          </a:xfrm>
        </p:spPr>
        <p:txBody>
          <a:bodyPr/>
          <a:lstStyle>
            <a:lvl1pPr>
              <a:defRPr/>
            </a:lvl1pPr>
          </a:lstStyle>
          <a:p>
            <a:pPr>
              <a:defRPr/>
            </a:pPr>
            <a:fld id="{0353F428-EB3D-4302-A589-6A113C0C50C9}" type="datetime1">
              <a:rPr lang="sr-Latn-CS"/>
              <a:pPr>
                <a:defRPr/>
              </a:pPr>
              <a:t>8.8.2022.</a:t>
            </a:fld>
            <a:endParaRPr lang="sr-Latn-CS" dirty="0"/>
          </a:p>
        </p:txBody>
      </p:sp>
      <p:sp>
        <p:nvSpPr>
          <p:cNvPr id="18" name="Footer Placeholder 5"/>
          <p:cNvSpPr>
            <a:spLocks noGrp="1"/>
          </p:cNvSpPr>
          <p:nvPr>
            <p:ph type="ftr" sz="quarter" idx="12"/>
          </p:nvPr>
        </p:nvSpPr>
        <p:spPr>
          <a:xfrm>
            <a:off x="401638" y="6410325"/>
            <a:ext cx="4778375" cy="366713"/>
          </a:xfrm>
        </p:spPr>
        <p:txBody>
          <a:bodyPr/>
          <a:lstStyle>
            <a:lvl1pPr>
              <a:defRPr/>
            </a:lvl1pPr>
          </a:lstStyle>
          <a:p>
            <a:pPr>
              <a:defRPr/>
            </a:pPr>
            <a:r>
              <a:rPr lang="sr-Latn-CS"/>
              <a:t>Dodavanje podnožja</a:t>
            </a: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1333302-1C2F-40F0-8022-0D24CB2FBE24}" type="datetime1">
              <a:rPr lang="sr-Latn-CS"/>
              <a:pPr>
                <a:defRPr/>
              </a:pPr>
              <a:t>8.8.2022.</a:t>
            </a:fld>
            <a:endParaRPr lang="sr-Latn-CS" dirty="0"/>
          </a:p>
        </p:txBody>
      </p:sp>
      <p:sp>
        <p:nvSpPr>
          <p:cNvPr id="5" name="Footer Placeholder 4"/>
          <p:cNvSpPr>
            <a:spLocks noGrp="1"/>
          </p:cNvSpPr>
          <p:nvPr>
            <p:ph type="ftr" sz="quarter" idx="11"/>
          </p:nvPr>
        </p:nvSpPr>
        <p:spPr/>
        <p:txBody>
          <a:bodyPr/>
          <a:lstStyle>
            <a:lvl1pPr>
              <a:defRPr/>
            </a:lvl1pPr>
          </a:lstStyle>
          <a:p>
            <a:pPr>
              <a:defRPr/>
            </a:pPr>
            <a:r>
              <a:rPr lang="sr-Latn-CS"/>
              <a:t>Dodavanje podnožja</a:t>
            </a:r>
          </a:p>
        </p:txBody>
      </p:sp>
      <p:sp>
        <p:nvSpPr>
          <p:cNvPr id="6" name="Slide Number Placeholder 5"/>
          <p:cNvSpPr>
            <a:spLocks noGrp="1"/>
          </p:cNvSpPr>
          <p:nvPr>
            <p:ph type="sldNum" sz="quarter" idx="12"/>
          </p:nvPr>
        </p:nvSpPr>
        <p:spPr/>
        <p:txBody>
          <a:bodyPr/>
          <a:lstStyle>
            <a:lvl1pPr>
              <a:defRPr/>
            </a:lvl1pPr>
          </a:lstStyle>
          <a:p>
            <a:pPr>
              <a:defRPr/>
            </a:pPr>
            <a:fld id="{51D2CA25-C38D-437E-A900-E5FD287BF09E}" type="slidenum">
              <a:rPr lang="sr-Latn-CS"/>
              <a:pPr>
                <a:defRPr/>
              </a:pPr>
              <a:t>‹#›</a:t>
            </a:fld>
            <a:endParaRPr lang="sr-Latn-CS" dirty="0"/>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5" name="Rectangle 4"/>
          <p:cNvSpPr>
            <a:spLocks noChangeArrowheads="1"/>
          </p:cNvSpPr>
          <p:nvPr/>
        </p:nvSpPr>
        <p:spPr bwMode="white">
          <a:xfrm>
            <a:off x="9344025"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6" name="Rectangle 5"/>
          <p:cNvSpPr>
            <a:spLocks noChangeArrowheads="1"/>
          </p:cNvSpPr>
          <p:nvPr/>
        </p:nvSpPr>
        <p:spPr bwMode="white">
          <a:xfrm>
            <a:off x="0" y="0"/>
            <a:ext cx="12188825"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7" name="Rectangle 6"/>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8" name="Rectangle 7"/>
          <p:cNvSpPr>
            <a:spLocks noChangeArrowheads="1"/>
          </p:cNvSpPr>
          <p:nvPr/>
        </p:nvSpPr>
        <p:spPr bwMode="auto">
          <a:xfrm>
            <a:off x="195263" y="6391275"/>
            <a:ext cx="11774487"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9" name="Rectangle 8"/>
          <p:cNvSpPr>
            <a:spLocks noChangeArrowheads="1"/>
          </p:cNvSpPr>
          <p:nvPr/>
        </p:nvSpPr>
        <p:spPr bwMode="auto">
          <a:xfrm>
            <a:off x="203200" y="155575"/>
            <a:ext cx="11774488"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10" name="Straight Connector 9"/>
          <p:cNvSpPr>
            <a:spLocks noChangeShapeType="1"/>
          </p:cNvSpPr>
          <p:nvPr/>
        </p:nvSpPr>
        <p:spPr bwMode="auto">
          <a:xfrm rot="5400000">
            <a:off x="6400800"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11" name="Oval 10"/>
          <p:cNvSpPr/>
          <p:nvPr/>
        </p:nvSpPr>
        <p:spPr>
          <a:xfrm>
            <a:off x="9117013"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Oval 11"/>
          <p:cNvSpPr/>
          <p:nvPr/>
        </p:nvSpPr>
        <p:spPr>
          <a:xfrm>
            <a:off x="9242425" y="3021013"/>
            <a:ext cx="561975"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Vertical Text Placeholder 2"/>
          <p:cNvSpPr>
            <a:spLocks noGrp="1"/>
          </p:cNvSpPr>
          <p:nvPr>
            <p:ph type="body" orient="vert" idx="1"/>
          </p:nvPr>
        </p:nvSpPr>
        <p:spPr>
          <a:xfrm>
            <a:off x="406294" y="304800"/>
            <a:ext cx="8735325"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9852634" y="304802"/>
            <a:ext cx="1929897"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9218613" y="3009900"/>
            <a:ext cx="609600" cy="441325"/>
          </a:xfrm>
        </p:spPr>
        <p:txBody>
          <a:bodyPr/>
          <a:lstStyle>
            <a:lvl1pPr>
              <a:defRPr/>
            </a:lvl1pPr>
          </a:lstStyle>
          <a:p>
            <a:pPr>
              <a:defRPr/>
            </a:pPr>
            <a:fld id="{2E16B509-AB2A-48C5-A4BE-D28C2244E65A}" type="slidenum">
              <a:rPr lang="sr-Latn-CS"/>
              <a:pPr>
                <a:defRPr/>
              </a:pPr>
              <a:t>‹#›</a:t>
            </a:fld>
            <a:endParaRPr lang="sr-Latn-CS" dirty="0"/>
          </a:p>
        </p:txBody>
      </p:sp>
      <p:sp>
        <p:nvSpPr>
          <p:cNvPr id="14" name="Date Placeholder 3"/>
          <p:cNvSpPr>
            <a:spLocks noGrp="1"/>
          </p:cNvSpPr>
          <p:nvPr>
            <p:ph type="dt" sz="half" idx="11"/>
          </p:nvPr>
        </p:nvSpPr>
        <p:spPr/>
        <p:txBody>
          <a:bodyPr/>
          <a:lstStyle>
            <a:lvl1pPr>
              <a:defRPr/>
            </a:lvl1pPr>
          </a:lstStyle>
          <a:p>
            <a:pPr>
              <a:defRPr/>
            </a:pPr>
            <a:fld id="{A0430AC3-6705-49F3-97C1-38B9546CDE3B}" type="datetime1">
              <a:rPr lang="sr-Latn-CS"/>
              <a:pPr>
                <a:defRPr/>
              </a:pPr>
              <a:t>8.8.2022.</a:t>
            </a:fld>
            <a:endParaRPr lang="sr-Latn-CS" dirty="0"/>
          </a:p>
        </p:txBody>
      </p:sp>
      <p:sp>
        <p:nvSpPr>
          <p:cNvPr id="15" name="Footer Placeholder 4"/>
          <p:cNvSpPr>
            <a:spLocks noGrp="1"/>
          </p:cNvSpPr>
          <p:nvPr>
            <p:ph type="ftr" sz="quarter" idx="12"/>
          </p:nvPr>
        </p:nvSpPr>
        <p:spPr/>
        <p:txBody>
          <a:bodyPr/>
          <a:lstStyle>
            <a:lvl1pPr>
              <a:defRPr/>
            </a:lvl1pPr>
          </a:lstStyle>
          <a:p>
            <a:pPr>
              <a:defRPr/>
            </a:pPr>
            <a:r>
              <a:rPr lang="sr-Latn-CS"/>
              <a:t>Dodavanje podnožja</a:t>
            </a: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88825" cy="1179288"/>
          </a:xfrm>
          <a:prstGeom prst="rect">
            <a:avLst/>
          </a:prstGeom>
        </p:spPr>
        <p:txBody>
          <a:bodyPr lIns="121899" tIns="60949" rIns="121899" bIns="60949"/>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527244" y="1508788"/>
            <a:ext cx="11326308" cy="614197"/>
          </a:xfrm>
          <a:prstGeom prst="rect">
            <a:avLst/>
          </a:prstGeom>
        </p:spPr>
        <p:txBody>
          <a:bodyPr lIns="121899" tIns="60949" rIns="121899" bIns="60949" anchor="ctr"/>
          <a:lstStyle>
            <a:lvl1pPr marL="0" indent="0">
              <a:buNone/>
              <a:defRPr sz="27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541033" y="2411015"/>
            <a:ext cx="11326308" cy="3994316"/>
          </a:xfrm>
          <a:prstGeom prst="rect">
            <a:avLst/>
          </a:prstGeom>
        </p:spPr>
        <p:txBody>
          <a:bodyPr lIns="527908" tIns="60949" rIns="121899" bIns="60949"/>
          <a:lstStyle>
            <a:lvl1pPr marL="0" indent="0">
              <a:buNone/>
              <a:defRPr sz="19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2188825"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6" name="Rectangle 15"/>
          <p:cNvSpPr>
            <a:spLocks noChangeArrowheads="1"/>
          </p:cNvSpPr>
          <p:nvPr/>
        </p:nvSpPr>
        <p:spPr bwMode="white">
          <a:xfrm>
            <a:off x="0" y="0"/>
            <a:ext cx="12188825"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8" name="Rectangle 17"/>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9" name="Rectangle 18"/>
          <p:cNvSpPr>
            <a:spLocks noChangeArrowheads="1"/>
          </p:cNvSpPr>
          <p:nvPr/>
        </p:nvSpPr>
        <p:spPr bwMode="white">
          <a:xfrm>
            <a:off x="11985625"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9" name="Rectangle 8"/>
          <p:cNvSpPr>
            <a:spLocks noChangeArrowheads="1"/>
          </p:cNvSpPr>
          <p:nvPr/>
        </p:nvSpPr>
        <p:spPr bwMode="auto">
          <a:xfrm>
            <a:off x="198438" y="6388100"/>
            <a:ext cx="11774487"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latin typeface="Arial" charset="0"/>
              <a:cs typeface="Arial" charset="0"/>
            </a:endParaRPr>
          </a:p>
        </p:txBody>
      </p:sp>
      <p:sp>
        <p:nvSpPr>
          <p:cNvPr id="14" name="Date Placeholder 13"/>
          <p:cNvSpPr>
            <a:spLocks noGrp="1"/>
          </p:cNvSpPr>
          <p:nvPr>
            <p:ph type="dt" sz="half" idx="2"/>
          </p:nvPr>
        </p:nvSpPr>
        <p:spPr>
          <a:xfrm>
            <a:off x="7720013" y="6405563"/>
            <a:ext cx="4059237" cy="365125"/>
          </a:xfrm>
          <a:prstGeom prst="rect">
            <a:avLst/>
          </a:prstGeom>
        </p:spPr>
        <p:txBody>
          <a:bodyPr vert="horz"/>
          <a:lstStyle>
            <a:lvl1pPr algn="r" eaLnBrk="1" latinLnBrk="0" hangingPunct="1">
              <a:defRPr kumimoji="0" sz="1400">
                <a:solidFill>
                  <a:srgbClr val="FFFFFF"/>
                </a:solidFill>
                <a:latin typeface="Arial" charset="0"/>
                <a:cs typeface="Arial" charset="0"/>
              </a:defRPr>
            </a:lvl1pPr>
          </a:lstStyle>
          <a:p>
            <a:pPr>
              <a:defRPr/>
            </a:pPr>
            <a:fld id="{559B1F23-9447-49D2-A6FD-99A56035FB30}" type="datetime1">
              <a:rPr lang="sr-Latn-CS"/>
              <a:pPr>
                <a:defRPr/>
              </a:pPr>
              <a:t>8.8.2022.</a:t>
            </a:fld>
            <a:endParaRPr lang="sr-Latn-CS" dirty="0"/>
          </a:p>
        </p:txBody>
      </p:sp>
      <p:sp>
        <p:nvSpPr>
          <p:cNvPr id="3" name="Footer Placeholder 2"/>
          <p:cNvSpPr>
            <a:spLocks noGrp="1"/>
          </p:cNvSpPr>
          <p:nvPr>
            <p:ph type="ftr" sz="quarter" idx="3"/>
          </p:nvPr>
        </p:nvSpPr>
        <p:spPr>
          <a:xfrm>
            <a:off x="406400" y="6410325"/>
            <a:ext cx="4773613" cy="366713"/>
          </a:xfrm>
          <a:prstGeom prst="rect">
            <a:avLst/>
          </a:prstGeom>
        </p:spPr>
        <p:txBody>
          <a:bodyPr vert="horz"/>
          <a:lstStyle>
            <a:lvl1pPr algn="l" eaLnBrk="1" latinLnBrk="0" hangingPunct="1">
              <a:defRPr kumimoji="0" sz="1200">
                <a:solidFill>
                  <a:srgbClr val="FFFFFF"/>
                </a:solidFill>
                <a:latin typeface="Arial" charset="0"/>
                <a:cs typeface="Arial" charset="0"/>
              </a:defRPr>
            </a:lvl1pPr>
          </a:lstStyle>
          <a:p>
            <a:pPr>
              <a:defRPr/>
            </a:pPr>
            <a:r>
              <a:rPr lang="sr-Latn-CS"/>
              <a:t>Dodavanje podnožja</a:t>
            </a:r>
          </a:p>
        </p:txBody>
      </p:sp>
      <p:sp>
        <p:nvSpPr>
          <p:cNvPr id="8" name="Rectangle 7"/>
          <p:cNvSpPr>
            <a:spLocks noChangeArrowheads="1"/>
          </p:cNvSpPr>
          <p:nvPr/>
        </p:nvSpPr>
        <p:spPr bwMode="auto">
          <a:xfrm>
            <a:off x="203200" y="155575"/>
            <a:ext cx="11774488"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cs typeface="Arial" charset="0"/>
            </a:endParaRPr>
          </a:p>
        </p:txBody>
      </p:sp>
      <p:sp>
        <p:nvSpPr>
          <p:cNvPr id="10" name="Straight Connector 9"/>
          <p:cNvSpPr>
            <a:spLocks noChangeShapeType="1"/>
          </p:cNvSpPr>
          <p:nvPr/>
        </p:nvSpPr>
        <p:spPr bwMode="auto">
          <a:xfrm>
            <a:off x="203200" y="1276350"/>
            <a:ext cx="11774488"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latin typeface="Arial" charset="0"/>
              <a:cs typeface="Arial" charset="0"/>
            </a:endParaRPr>
          </a:p>
        </p:txBody>
      </p:sp>
      <p:sp>
        <p:nvSpPr>
          <p:cNvPr id="12" name="Oval 11"/>
          <p:cNvSpPr/>
          <p:nvPr/>
        </p:nvSpPr>
        <p:spPr>
          <a:xfrm>
            <a:off x="5688013" y="955675"/>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Oval 14"/>
          <p:cNvSpPr/>
          <p:nvPr/>
        </p:nvSpPr>
        <p:spPr>
          <a:xfrm>
            <a:off x="5813425" y="1050925"/>
            <a:ext cx="561975"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5789613" y="1039813"/>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latin typeface="Arial" charset="0"/>
                <a:cs typeface="Arial" charset="0"/>
              </a:defRPr>
            </a:lvl1pPr>
          </a:lstStyle>
          <a:p>
            <a:pPr>
              <a:defRPr/>
            </a:pPr>
            <a:fld id="{43720016-E5BC-4866-ADA9-6CA6796B530C}" type="slidenum">
              <a:rPr lang="sr-Latn-CS"/>
              <a:pPr>
                <a:defRPr/>
              </a:pPr>
              <a:t>‹#›</a:t>
            </a:fld>
            <a:endParaRPr lang="sr-Latn-CS" dirty="0"/>
          </a:p>
        </p:txBody>
      </p:sp>
      <p:sp>
        <p:nvSpPr>
          <p:cNvPr id="1038" name="Title Placeholder 21"/>
          <p:cNvSpPr>
            <a:spLocks noGrp="1"/>
          </p:cNvSpPr>
          <p:nvPr>
            <p:ph type="title"/>
          </p:nvPr>
        </p:nvSpPr>
        <p:spPr bwMode="auto">
          <a:xfrm>
            <a:off x="401638" y="228600"/>
            <a:ext cx="11377612"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401638" y="1524000"/>
            <a:ext cx="11377612"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Lst>
  <p:transition spd="med">
    <p:fade/>
  </p:transition>
  <p:timing>
    <p:tnLst>
      <p:par>
        <p:cTn id="1" dur="indefinite" restart="never" nodeType="tmRoot"/>
      </p:par>
    </p:tnLst>
  </p:timing>
  <p:hf sldNum="0" hdr="0" ftr="0" dt="0"/>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3" Type="http://schemas.openxmlformats.org/officeDocument/2006/relationships/image" Target="../media/image14.png"/><Relationship Id="rId7" Type="http://schemas.openxmlformats.org/officeDocument/2006/relationships/image" Target="../media/image18.jpe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eg"/><Relationship Id="rId1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Čuvar mesta za sadržaj 2"/>
          <p:cNvSpPr>
            <a:spLocks noGrp="1"/>
          </p:cNvSpPr>
          <p:nvPr>
            <p:ph type="subTitle" idx="1"/>
          </p:nvPr>
        </p:nvSpPr>
        <p:spPr>
          <a:xfrm>
            <a:off x="1522413" y="5334000"/>
            <a:ext cx="3657600" cy="406400"/>
          </a:xfrm>
        </p:spPr>
        <p:txBody>
          <a:bodyPr>
            <a:normAutofit fontScale="77500" lnSpcReduction="20000"/>
          </a:bodyPr>
          <a:lstStyle/>
          <a:p>
            <a:pPr eaLnBrk="1" fontAlgn="auto" hangingPunct="1">
              <a:spcAft>
                <a:spcPts val="0"/>
              </a:spcAft>
              <a:buFont typeface="Wingdings 2"/>
              <a:buNone/>
              <a:defRPr/>
            </a:pPr>
            <a:r>
              <a:rPr lang="sr-Latn-CS" dirty="0" smtClean="0">
                <a:solidFill>
                  <a:schemeClr val="tx1">
                    <a:lumMod val="50000"/>
                    <a:lumOff val="50000"/>
                  </a:schemeClr>
                </a:solidFill>
                <a:effectLst>
                  <a:outerShdw blurRad="38100" dist="38100" dir="2700000" algn="tl">
                    <a:srgbClr val="000000">
                      <a:alpha val="43137"/>
                    </a:srgbClr>
                  </a:outerShdw>
                </a:effectLst>
                <a:latin typeface="Cambria" pitchFamily="18" charset="0"/>
              </a:rPr>
              <a:t>IDEAS for today and tomorrow</a:t>
            </a:r>
          </a:p>
          <a:p>
            <a:pPr eaLnBrk="1" fontAlgn="auto" hangingPunct="1">
              <a:spcAft>
                <a:spcPts val="0"/>
              </a:spcAft>
              <a:buFont typeface="Wingdings 2"/>
              <a:buNone/>
              <a:defRPr/>
            </a:pPr>
            <a:endParaRPr lang="sr-Latn-CS" dirty="0" smtClean="0">
              <a:effectLst>
                <a:outerShdw blurRad="38100" dist="38100" dir="2700000" algn="tl">
                  <a:srgbClr val="000000">
                    <a:alpha val="43137"/>
                  </a:srgbClr>
                </a:outerShdw>
              </a:effectLst>
            </a:endParaRPr>
          </a:p>
        </p:txBody>
      </p:sp>
      <p:sp>
        <p:nvSpPr>
          <p:cNvPr id="4098" name="Naslov 3"/>
          <p:cNvSpPr>
            <a:spLocks noGrp="1"/>
          </p:cNvSpPr>
          <p:nvPr>
            <p:ph type="ctrTitle"/>
          </p:nvPr>
        </p:nvSpPr>
        <p:spPr>
          <a:xfrm>
            <a:off x="684212" y="1371600"/>
            <a:ext cx="4953000" cy="1752600"/>
          </a:xfrm>
        </p:spPr>
        <p:txBody>
          <a:bodyPr>
            <a:normAutofit fontScale="90000"/>
          </a:bodyPr>
          <a:lstStyle/>
          <a:p>
            <a:pPr eaLnBrk="1" fontAlgn="auto" hangingPunct="1">
              <a:spcAft>
                <a:spcPts val="0"/>
              </a:spcAft>
              <a:defRPr/>
            </a:pPr>
            <a:r>
              <a:rPr lang="sr-Latn-RS" b="1" dirty="0" smtClean="0">
                <a:solidFill>
                  <a:srgbClr val="588824"/>
                </a:solidFill>
                <a:latin typeface="Cambria" pitchFamily="18" charset="0"/>
                <a:cs typeface="Arial" charset="0"/>
              </a:rPr>
              <a:t>PRESENTATION OF THE LER WORK OF THE RUMA MUNICIPALITY DEPARTMENT</a:t>
            </a:r>
            <a:endParaRPr lang="sr-Latn-CS" b="1" dirty="0" smtClean="0">
              <a:solidFill>
                <a:srgbClr val="588824"/>
              </a:solidFill>
              <a:latin typeface="Cambria" pitchFamily="18" charset="0"/>
              <a:cs typeface="Arial" charset="0"/>
            </a:endParaRPr>
          </a:p>
        </p:txBody>
      </p:sp>
      <p:pic>
        <p:nvPicPr>
          <p:cNvPr id="5" name="Picture 4" descr="grb.jpg"/>
          <p:cNvPicPr>
            <a:picLocks noChangeAspect="1"/>
          </p:cNvPicPr>
          <p:nvPr/>
        </p:nvPicPr>
        <p:blipFill>
          <a:blip r:embed="rId3" cstate="print"/>
          <a:stretch>
            <a:fillRect/>
          </a:stretch>
        </p:blipFill>
        <p:spPr>
          <a:xfrm>
            <a:off x="8304212" y="3048000"/>
            <a:ext cx="1752600" cy="1676400"/>
          </a:xfrm>
          <a:prstGeom prst="rect">
            <a:avLst/>
          </a:prstGeom>
          <a:ln>
            <a:noFill/>
          </a:ln>
          <a:effectLst>
            <a:reflection blurRad="12700" stA="30000" endPos="30000" dist="5000" dir="5400000" sy="-100000" algn="bl" rotWithShape="0"/>
          </a:effectLst>
          <a:scene3d>
            <a:camera prst="perspectiveContrastingLeftFacing" fov="0">
              <a:rot lat="0" lon="19800000" rev="0"/>
            </a:camera>
            <a:lightRig rig="threePt" dir="t">
              <a:rot lat="0" lon="0" rev="2700000"/>
            </a:lightRig>
          </a:scene3d>
          <a:sp3d>
            <a:bevelT w="63500" h="50800"/>
          </a:sp3d>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01638" y="228600"/>
            <a:ext cx="11377612" cy="990600"/>
          </a:xfrm>
        </p:spPr>
        <p:txBody>
          <a:bodyPr/>
          <a:lstStyle/>
          <a:p>
            <a:pPr eaLnBrk="1" hangingPunct="1"/>
            <a:r>
              <a:rPr lang="sr-Latn-RS" b="1" dirty="0" smtClean="0">
                <a:solidFill>
                  <a:srgbClr val="588824"/>
                </a:solidFill>
              </a:rPr>
              <a:t/>
            </a:r>
            <a:br>
              <a:rPr lang="sr-Latn-RS" b="1" dirty="0" smtClean="0">
                <a:solidFill>
                  <a:srgbClr val="588824"/>
                </a:solidFill>
              </a:rPr>
            </a:br>
            <a:r>
              <a:rPr lang="sr-Latn-RS" b="1" dirty="0" smtClean="0">
                <a:solidFill>
                  <a:srgbClr val="588824"/>
                </a:solidFill>
              </a:rPr>
              <a:t/>
            </a:r>
            <a:br>
              <a:rPr lang="sr-Latn-RS" b="1" dirty="0" smtClean="0">
                <a:solidFill>
                  <a:srgbClr val="588824"/>
                </a:solidFill>
              </a:rPr>
            </a:br>
            <a:r>
              <a:rPr lang="sr-Latn-RS" b="1" dirty="0" smtClean="0">
                <a:solidFill>
                  <a:srgbClr val="588824"/>
                </a:solidFill>
              </a:rPr>
              <a:t>Activities of the Department for Local Economic Development</a:t>
            </a:r>
            <a:endParaRPr lang="en-US" b="1" dirty="0" smtClean="0">
              <a:solidFill>
                <a:srgbClr val="588824"/>
              </a:solidFill>
            </a:endParaRPr>
          </a:p>
        </p:txBody>
      </p:sp>
      <p:sp>
        <p:nvSpPr>
          <p:cNvPr id="3" name="Content Placeholder 2"/>
          <p:cNvSpPr>
            <a:spLocks noGrp="1"/>
          </p:cNvSpPr>
          <p:nvPr>
            <p:ph sz="quarter" idx="1"/>
          </p:nvPr>
        </p:nvSpPr>
        <p:spPr>
          <a:xfrm>
            <a:off x="608013" y="1527175"/>
            <a:ext cx="11129962" cy="4572000"/>
          </a:xfrm>
        </p:spPr>
        <p:txBody>
          <a:bodyPr>
            <a:normAutofit/>
          </a:bodyPr>
          <a:lstStyle/>
          <a:p>
            <a:pPr marL="514350" indent="-514350" eaLnBrk="1" fontAlgn="auto" hangingPunct="1">
              <a:spcAft>
                <a:spcPts val="0"/>
              </a:spcAft>
              <a:buFont typeface="Wingdings" pitchFamily="2" charset="2"/>
              <a:buChar char="v"/>
              <a:defRPr/>
            </a:pPr>
            <a:endParaRPr lang="sr-Latn-RS" sz="1800" dirty="0" smtClean="0"/>
          </a:p>
          <a:p>
            <a:pPr marL="514350" indent="-514350" eaLnBrk="1" fontAlgn="auto" hangingPunct="1">
              <a:spcAft>
                <a:spcPts val="0"/>
              </a:spcAft>
              <a:buFont typeface="Wingdings" pitchFamily="2" charset="2"/>
              <a:buChar char="v"/>
              <a:defRPr/>
            </a:pPr>
            <a:endParaRPr lang="sr-Latn-RS" sz="1800" dirty="0" smtClean="0"/>
          </a:p>
          <a:p>
            <a:pPr marL="514350" indent="-514350" eaLnBrk="1" fontAlgn="auto" hangingPunct="1">
              <a:spcAft>
                <a:spcPts val="0"/>
              </a:spcAft>
              <a:buFont typeface="Wingdings" pitchFamily="2" charset="2"/>
              <a:buChar char="v"/>
              <a:defRPr/>
            </a:pPr>
            <a:endParaRPr lang="sr-Latn-RS" sz="1800" dirty="0" smtClean="0"/>
          </a:p>
          <a:p>
            <a:pPr marL="514350" indent="-514350" eaLnBrk="1" fontAlgn="auto" hangingPunct="1">
              <a:spcAft>
                <a:spcPts val="0"/>
              </a:spcAft>
              <a:buFont typeface="Wingdings" pitchFamily="2" charset="2"/>
              <a:buChar char="v"/>
              <a:defRPr/>
            </a:pPr>
            <a:r>
              <a:rPr lang="en-US" sz="1600" dirty="0" smtClean="0"/>
              <a:t>Planning, </a:t>
            </a:r>
            <a:r>
              <a:rPr lang="sr-Latn-RS" sz="1600" dirty="0" smtClean="0"/>
              <a:t>organizing</a:t>
            </a:r>
            <a:r>
              <a:rPr lang="en-US" sz="1600" dirty="0" smtClean="0"/>
              <a:t>, monitoring, and </a:t>
            </a:r>
            <a:r>
              <a:rPr lang="sr-Latn-RS" sz="1600" dirty="0" smtClean="0"/>
              <a:t>undertaking</a:t>
            </a:r>
            <a:r>
              <a:rPr lang="en-US" sz="1600" dirty="0" smtClean="0"/>
              <a:t> local economic development activities, cooperating with the Mayor, Project Supervisor, and other administrative services in the municipality</a:t>
            </a:r>
          </a:p>
          <a:p>
            <a:pPr marL="514350" indent="-514350" eaLnBrk="1" fontAlgn="auto" hangingPunct="1">
              <a:spcAft>
                <a:spcPts val="0"/>
              </a:spcAft>
              <a:buFont typeface="Wingdings" pitchFamily="2" charset="2"/>
              <a:buChar char="v"/>
              <a:defRPr/>
            </a:pPr>
            <a:r>
              <a:rPr lang="en-US" sz="1600" dirty="0" smtClean="0"/>
              <a:t>Maintaining database</a:t>
            </a:r>
          </a:p>
          <a:p>
            <a:pPr marL="514350" indent="-514350" eaLnBrk="1" fontAlgn="auto" hangingPunct="1">
              <a:spcAft>
                <a:spcPts val="0"/>
              </a:spcAft>
              <a:buFont typeface="Wingdings" pitchFamily="2" charset="2"/>
              <a:buChar char="v"/>
              <a:defRPr/>
            </a:pPr>
            <a:r>
              <a:rPr lang="en-US" sz="1600" dirty="0" smtClean="0"/>
              <a:t>Supporting the private sector and coordinating public-private dialog</a:t>
            </a:r>
          </a:p>
          <a:p>
            <a:pPr marL="514350" indent="-514350" eaLnBrk="1" fontAlgn="auto" hangingPunct="1">
              <a:spcAft>
                <a:spcPts val="0"/>
              </a:spcAft>
              <a:buFont typeface="Wingdings" pitchFamily="2" charset="2"/>
              <a:buChar char="v"/>
              <a:defRPr/>
            </a:pPr>
            <a:r>
              <a:rPr lang="en-US" sz="1600" dirty="0" smtClean="0"/>
              <a:t>Attracting domestic and foreign invest</a:t>
            </a:r>
            <a:r>
              <a:rPr lang="sr-Latn-RS" sz="1600" dirty="0" smtClean="0"/>
              <a:t>ments</a:t>
            </a:r>
            <a:endParaRPr lang="en-US" sz="1600" dirty="0" smtClean="0"/>
          </a:p>
          <a:p>
            <a:pPr marL="514350" indent="-514350" eaLnBrk="1" fontAlgn="auto" hangingPunct="1">
              <a:spcAft>
                <a:spcPts val="0"/>
              </a:spcAft>
              <a:buFont typeface="Wingdings" pitchFamily="2" charset="2"/>
              <a:buChar char="v"/>
              <a:defRPr/>
            </a:pPr>
            <a:r>
              <a:rPr lang="sr-Latn-RS" sz="1600" dirty="0" smtClean="0"/>
              <a:t>Overseeing</a:t>
            </a:r>
            <a:r>
              <a:rPr lang="en-US" sz="1600" dirty="0" smtClean="0"/>
              <a:t> external financial resources, </a:t>
            </a:r>
            <a:r>
              <a:rPr lang="sr-Latn-RS" sz="1600" dirty="0" smtClean="0"/>
              <a:t>setting up</a:t>
            </a:r>
            <a:r>
              <a:rPr lang="en-US" sz="1600" dirty="0" smtClean="0"/>
              <a:t> and allocating project budgeting from various funds including EU, Republic, and others</a:t>
            </a:r>
          </a:p>
          <a:p>
            <a:pPr marL="514350" indent="-514350" eaLnBrk="1" fontAlgn="auto" hangingPunct="1">
              <a:spcAft>
                <a:spcPts val="0"/>
              </a:spcAft>
              <a:buFont typeface="Wingdings" pitchFamily="2" charset="2"/>
              <a:buChar char="v"/>
              <a:defRPr/>
            </a:pPr>
            <a:r>
              <a:rPr lang="en-US" sz="1600" dirty="0" smtClean="0"/>
              <a:t>Engaging in other activities to </a:t>
            </a:r>
            <a:r>
              <a:rPr lang="sr-Latn-RS" sz="1600" dirty="0" smtClean="0"/>
              <a:t>improve</a:t>
            </a:r>
            <a:r>
              <a:rPr lang="en-US" sz="1600" dirty="0" smtClean="0"/>
              <a:t> living conditions, work, and business</a:t>
            </a:r>
            <a:r>
              <a:rPr lang="sr-Latn-RS" sz="1600" dirty="0" smtClean="0"/>
              <a:t>.</a:t>
            </a:r>
            <a:endParaRPr lang="en-US" sz="1800" dirty="0"/>
          </a:p>
        </p:txBody>
      </p:sp>
      <p:pic>
        <p:nvPicPr>
          <p:cNvPr id="4"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11215688" y="228600"/>
            <a:ext cx="973137" cy="990600"/>
          </a:xfrm>
          <a:prstGeom prst="rect">
            <a:avLst/>
          </a:prstGeom>
          <a:noFill/>
          <a:ln w="9525">
            <a:noFill/>
            <a:miter lim="800000"/>
            <a:headEnd/>
            <a:tailEnd/>
          </a:ln>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08013" y="228600"/>
            <a:ext cx="11125200" cy="609600"/>
          </a:xfrm>
        </p:spPr>
        <p:txBody>
          <a:bodyPr>
            <a:normAutofit/>
          </a:bodyPr>
          <a:lstStyle/>
          <a:p>
            <a:pPr eaLnBrk="1" fontAlgn="auto" hangingPunct="1">
              <a:spcAft>
                <a:spcPts val="0"/>
              </a:spcAft>
              <a:defRPr/>
            </a:pPr>
            <a:r>
              <a:rPr lang="sr-Latn-RS" b="1" dirty="0" smtClean="0">
                <a:solidFill>
                  <a:srgbClr val="588824"/>
                </a:solidFill>
              </a:rPr>
              <a:t>Implemented projects in the past period</a:t>
            </a:r>
            <a:endParaRPr lang="en-US" b="1" dirty="0" smtClean="0">
              <a:solidFill>
                <a:srgbClr val="588824"/>
              </a:solidFill>
            </a:endParaRPr>
          </a:p>
        </p:txBody>
      </p:sp>
      <p:sp>
        <p:nvSpPr>
          <p:cNvPr id="9219" name="Content Placeholder 2"/>
          <p:cNvSpPr>
            <a:spLocks noGrp="1"/>
          </p:cNvSpPr>
          <p:nvPr>
            <p:ph sz="quarter" idx="1"/>
          </p:nvPr>
        </p:nvSpPr>
        <p:spPr>
          <a:xfrm>
            <a:off x="608012" y="1676400"/>
            <a:ext cx="11049000" cy="4724400"/>
          </a:xfrm>
        </p:spPr>
        <p:txBody>
          <a:bodyPr>
            <a:normAutofit/>
          </a:bodyPr>
          <a:lstStyle/>
          <a:p>
            <a:pPr marL="274320" indent="-274320" eaLnBrk="1" fontAlgn="auto" hangingPunct="1">
              <a:spcAft>
                <a:spcPts val="0"/>
              </a:spcAft>
              <a:buFont typeface="Arial" charset="0"/>
              <a:buNone/>
              <a:defRPr/>
            </a:pPr>
            <a:endParaRPr lang="sr-Latn-RS" sz="2400" u="sng" dirty="0" smtClean="0"/>
          </a:p>
          <a:p>
            <a:pPr marL="274320" indent="-274320" eaLnBrk="1" fontAlgn="auto" hangingPunct="1">
              <a:spcAft>
                <a:spcPts val="0"/>
              </a:spcAft>
              <a:buFont typeface="Arial" charset="0"/>
              <a:buNone/>
              <a:defRPr/>
            </a:pPr>
            <a:r>
              <a:rPr lang="sr-Latn-RS" sz="1900" dirty="0" smtClean="0"/>
              <a:t>     </a:t>
            </a:r>
            <a:r>
              <a:rPr lang="sr-Latn-RS" sz="1600" dirty="0" smtClean="0"/>
              <a:t>Projects implemented in the past period </a:t>
            </a:r>
            <a:r>
              <a:rPr lang="en-US" sz="1600" dirty="0" smtClean="0"/>
              <a:t>have </a:t>
            </a:r>
            <a:r>
              <a:rPr lang="en-US" sz="1600" dirty="0"/>
              <a:t>been of great importance for </a:t>
            </a:r>
            <a:r>
              <a:rPr lang="en-US" sz="1600" dirty="0" smtClean="0"/>
              <a:t>local</a:t>
            </a:r>
            <a:r>
              <a:rPr lang="sr-Latn-RS" sz="1600" dirty="0" smtClean="0"/>
              <a:t> </a:t>
            </a:r>
            <a:r>
              <a:rPr lang="en-US" sz="1600" dirty="0" smtClean="0"/>
              <a:t>economic </a:t>
            </a:r>
            <a:r>
              <a:rPr lang="en-US" sz="1600" dirty="0"/>
              <a:t>development</a:t>
            </a:r>
            <a:r>
              <a:rPr lang="en-US" sz="1600" dirty="0" smtClean="0"/>
              <a:t>.</a:t>
            </a:r>
            <a:endParaRPr lang="sr-Latn-RS" sz="1600" dirty="0" smtClean="0"/>
          </a:p>
          <a:p>
            <a:pPr marL="274320" indent="-274320" eaLnBrk="1" fontAlgn="auto" hangingPunct="1">
              <a:spcAft>
                <a:spcPts val="0"/>
              </a:spcAft>
              <a:buFont typeface="Arial" charset="0"/>
              <a:buNone/>
              <a:defRPr/>
            </a:pPr>
            <a:endParaRPr lang="en-US" sz="1600" dirty="0"/>
          </a:p>
          <a:p>
            <a:pPr eaLnBrk="1" fontAlgn="auto" hangingPunct="1">
              <a:spcAft>
                <a:spcPts val="0"/>
              </a:spcAft>
              <a:defRPr/>
            </a:pPr>
            <a:r>
              <a:rPr lang="en-US" sz="1600" dirty="0"/>
              <a:t>"Building a public lighting system at the </a:t>
            </a:r>
            <a:r>
              <a:rPr lang="en-US" sz="1600" dirty="0" err="1"/>
              <a:t>Ruma</a:t>
            </a:r>
            <a:r>
              <a:rPr lang="en-US" sz="1600" dirty="0"/>
              <a:t> traffic loop (</a:t>
            </a:r>
            <a:r>
              <a:rPr lang="en-US" sz="1600" dirty="0" err="1"/>
              <a:t>Rumska</a:t>
            </a:r>
            <a:r>
              <a:rPr lang="en-US" sz="1600" dirty="0"/>
              <a:t> </a:t>
            </a:r>
            <a:r>
              <a:rPr lang="en-US" sz="1600" dirty="0" err="1"/>
              <a:t>petlja</a:t>
            </a:r>
            <a:r>
              <a:rPr lang="en-US" sz="1600" dirty="0"/>
              <a:t>)" - The Administration for Capital Investment of AP </a:t>
            </a:r>
            <a:r>
              <a:rPr lang="en-US" sz="1600" dirty="0" err="1"/>
              <a:t>Vojvodina</a:t>
            </a:r>
            <a:r>
              <a:rPr lang="en-US" sz="1600" dirty="0"/>
              <a:t> </a:t>
            </a:r>
            <a:r>
              <a:rPr lang="en-US" sz="1600" dirty="0" smtClean="0"/>
              <a:t>2018</a:t>
            </a:r>
            <a:r>
              <a:rPr lang="sr-Latn-RS" sz="1600" dirty="0" smtClean="0"/>
              <a:t>.</a:t>
            </a:r>
          </a:p>
          <a:p>
            <a:pPr eaLnBrk="1" fontAlgn="auto" hangingPunct="1">
              <a:spcAft>
                <a:spcPts val="0"/>
              </a:spcAft>
              <a:defRPr/>
            </a:pPr>
            <a:r>
              <a:rPr lang="en-US" sz="1600" dirty="0" smtClean="0"/>
              <a:t>“</a:t>
            </a:r>
            <a:r>
              <a:rPr lang="en-US" sz="1600" dirty="0"/>
              <a:t>Repairing a road-section in </a:t>
            </a:r>
            <a:r>
              <a:rPr lang="en-US" sz="1600" dirty="0" smtClean="0"/>
              <a:t>Bu</a:t>
            </a:r>
            <a:r>
              <a:rPr lang="sr-Latn-RS" sz="1600" dirty="0" smtClean="0"/>
              <a:t>dj</a:t>
            </a:r>
            <a:r>
              <a:rPr lang="en-US" sz="1600" dirty="0" err="1" smtClean="0"/>
              <a:t>anovci</a:t>
            </a:r>
            <a:r>
              <a:rPr lang="en-US" sz="1600" dirty="0"/>
              <a:t>, </a:t>
            </a:r>
            <a:r>
              <a:rPr lang="sr-Latn-RS" sz="1600" dirty="0" smtClean="0"/>
              <a:t>M</a:t>
            </a:r>
            <a:r>
              <a:rPr lang="en-US" sz="1600" dirty="0" err="1" smtClean="0"/>
              <a:t>unicipality</a:t>
            </a:r>
            <a:r>
              <a:rPr lang="en-US" sz="1600" dirty="0" smtClean="0"/>
              <a:t> </a:t>
            </a:r>
            <a:r>
              <a:rPr lang="en-US" sz="1600" dirty="0"/>
              <a:t>of </a:t>
            </a:r>
            <a:r>
              <a:rPr lang="en-US" sz="1600" dirty="0" err="1"/>
              <a:t>Ruma</a:t>
            </a:r>
            <a:r>
              <a:rPr lang="en-US" sz="1600" dirty="0"/>
              <a:t> </a:t>
            </a:r>
            <a:r>
              <a:rPr lang="en-US" sz="1600" dirty="0" smtClean="0"/>
              <a:t>2017-</a:t>
            </a:r>
            <a:r>
              <a:rPr lang="sr-Latn-RS" sz="1600" dirty="0" smtClean="0"/>
              <a:t>20</a:t>
            </a:r>
            <a:r>
              <a:rPr lang="en-US" sz="1600" dirty="0" smtClean="0"/>
              <a:t>18</a:t>
            </a:r>
            <a:r>
              <a:rPr lang="sr-Latn-RS" sz="1600" dirty="0" smtClean="0"/>
              <a:t>.</a:t>
            </a:r>
          </a:p>
          <a:p>
            <a:pPr eaLnBrk="1" fontAlgn="auto" hangingPunct="1">
              <a:spcAft>
                <a:spcPts val="0"/>
              </a:spcAft>
              <a:defRPr/>
            </a:pPr>
            <a:r>
              <a:rPr lang="en-US" sz="1600" dirty="0" smtClean="0"/>
              <a:t>"</a:t>
            </a:r>
            <a:r>
              <a:rPr lang="en-US" sz="1600" dirty="0"/>
              <a:t>Reconstruction of the Main Street (</a:t>
            </a:r>
            <a:r>
              <a:rPr lang="en-US" sz="1600" dirty="0" err="1"/>
              <a:t>Glavna</a:t>
            </a:r>
            <a:r>
              <a:rPr lang="en-US" sz="1600" dirty="0"/>
              <a:t> </a:t>
            </a:r>
            <a:r>
              <a:rPr lang="en-US" sz="1600" dirty="0" err="1"/>
              <a:t>ulica</a:t>
            </a:r>
            <a:r>
              <a:rPr lang="en-US" sz="1600" dirty="0"/>
              <a:t>) at the point from the October 27 street to </a:t>
            </a:r>
            <a:r>
              <a:rPr lang="sr-Latn-RS" sz="1600" dirty="0" smtClean="0"/>
              <a:t>the </a:t>
            </a:r>
            <a:r>
              <a:rPr lang="en-US" sz="1600" dirty="0" err="1" smtClean="0"/>
              <a:t>Zmaj</a:t>
            </a:r>
            <a:r>
              <a:rPr lang="en-US" sz="1600" dirty="0" smtClean="0"/>
              <a:t> </a:t>
            </a:r>
            <a:r>
              <a:rPr lang="en-US" sz="1600" dirty="0" err="1"/>
              <a:t>Jovina</a:t>
            </a:r>
            <a:r>
              <a:rPr lang="en-US" sz="1600" dirty="0"/>
              <a:t> street in </a:t>
            </a:r>
            <a:r>
              <a:rPr lang="en-US" sz="1600" dirty="0" err="1"/>
              <a:t>Ruma</a:t>
            </a:r>
            <a:r>
              <a:rPr lang="en-US" sz="1600" dirty="0"/>
              <a:t>" – The Capital Investment Administration of AP </a:t>
            </a:r>
            <a:r>
              <a:rPr lang="en-US" sz="1600" dirty="0" err="1"/>
              <a:t>Vojvodina</a:t>
            </a:r>
            <a:r>
              <a:rPr lang="en-US" sz="1600" dirty="0"/>
              <a:t> </a:t>
            </a:r>
            <a:r>
              <a:rPr lang="en-US" sz="1600" dirty="0" smtClean="0"/>
              <a:t>2018</a:t>
            </a:r>
            <a:r>
              <a:rPr lang="sr-Latn-RS" sz="1600" dirty="0" smtClean="0"/>
              <a:t>.</a:t>
            </a:r>
          </a:p>
          <a:p>
            <a:pPr eaLnBrk="1" fontAlgn="auto" hangingPunct="1">
              <a:spcAft>
                <a:spcPts val="0"/>
              </a:spcAft>
              <a:defRPr/>
            </a:pPr>
            <a:r>
              <a:rPr lang="en-US" sz="1600" dirty="0" smtClean="0"/>
              <a:t>"</a:t>
            </a:r>
            <a:r>
              <a:rPr lang="en-US" sz="1600" dirty="0"/>
              <a:t>Reconstruction, adaptation, and restoration of the </a:t>
            </a:r>
            <a:r>
              <a:rPr lang="en-US" sz="1600" dirty="0" err="1"/>
              <a:t>Gerontological</a:t>
            </a:r>
            <a:r>
              <a:rPr lang="en-US" sz="1600" dirty="0"/>
              <a:t> Center (OAP - Old Age Pensioner Center) in </a:t>
            </a:r>
            <a:r>
              <a:rPr lang="en-US" sz="1600" dirty="0" err="1"/>
              <a:t>Ruma</a:t>
            </a:r>
            <a:r>
              <a:rPr lang="en-US" sz="1600" dirty="0"/>
              <a:t>" – The Office for Administration of Public Investment </a:t>
            </a:r>
            <a:r>
              <a:rPr lang="en-US" sz="1600" dirty="0" smtClean="0"/>
              <a:t>R</a:t>
            </a:r>
            <a:r>
              <a:rPr lang="sr-Latn-RS" sz="1600" dirty="0" smtClean="0"/>
              <a:t>epublic of </a:t>
            </a:r>
            <a:r>
              <a:rPr lang="en-US" sz="1600" dirty="0" smtClean="0"/>
              <a:t>S</a:t>
            </a:r>
            <a:r>
              <a:rPr lang="sr-Latn-RS" sz="1600" dirty="0" smtClean="0"/>
              <a:t>erbia</a:t>
            </a:r>
            <a:r>
              <a:rPr lang="en-US" sz="1600" dirty="0" smtClean="0"/>
              <a:t> 2019</a:t>
            </a:r>
            <a:r>
              <a:rPr lang="sr-Latn-RS" sz="1600" dirty="0" smtClean="0"/>
              <a:t>.</a:t>
            </a:r>
          </a:p>
          <a:p>
            <a:pPr eaLnBrk="1" fontAlgn="auto" hangingPunct="1">
              <a:spcAft>
                <a:spcPts val="0"/>
              </a:spcAft>
              <a:defRPr/>
            </a:pPr>
            <a:r>
              <a:rPr lang="sr-Latn-RS" sz="1600" dirty="0" smtClean="0"/>
              <a:t>“</a:t>
            </a:r>
            <a:r>
              <a:rPr lang="en-US" sz="1600" dirty="0" smtClean="0"/>
              <a:t>Detailed regulation plan "M Block 4-15-1 in the work zone" in </a:t>
            </a:r>
            <a:r>
              <a:rPr lang="en-US" sz="1600" dirty="0" err="1" smtClean="0"/>
              <a:t>Ruma</a:t>
            </a:r>
            <a:r>
              <a:rPr lang="en-US" sz="1600" dirty="0" smtClean="0"/>
              <a:t> - P</a:t>
            </a:r>
            <a:r>
              <a:rPr lang="sr-Latn-RS" sz="1600" dirty="0" smtClean="0"/>
              <a:t>rovincial Secretary</a:t>
            </a:r>
            <a:r>
              <a:rPr lang="en-US" sz="1600" dirty="0" smtClean="0"/>
              <a:t> for Urbanism and Environmental Protection (2019)</a:t>
            </a:r>
            <a:r>
              <a:rPr lang="sr-Latn-RS" sz="1600" dirty="0" smtClean="0"/>
              <a:t>.</a:t>
            </a:r>
          </a:p>
          <a:p>
            <a:pPr eaLnBrk="1" fontAlgn="auto" hangingPunct="1">
              <a:spcAft>
                <a:spcPts val="0"/>
              </a:spcAft>
              <a:defRPr/>
            </a:pPr>
            <a:r>
              <a:rPr lang="en-US" sz="1600" dirty="0" smtClean="0"/>
              <a:t>"Arrangement of road infrastructure in the settlement of </a:t>
            </a:r>
            <a:r>
              <a:rPr lang="en-US" sz="1600" dirty="0" err="1" smtClean="0"/>
              <a:t>Ruma</a:t>
            </a:r>
            <a:r>
              <a:rPr lang="en-US" sz="1600" dirty="0" smtClean="0"/>
              <a:t> in the streets </a:t>
            </a:r>
            <a:r>
              <a:rPr lang="en-US" sz="1600" dirty="0" err="1" smtClean="0"/>
              <a:t>Sremska</a:t>
            </a:r>
            <a:r>
              <a:rPr lang="en-US" sz="1600" dirty="0" smtClean="0"/>
              <a:t> and </a:t>
            </a:r>
            <a:r>
              <a:rPr lang="en-US" sz="1600" dirty="0" err="1" smtClean="0"/>
              <a:t>Miloša</a:t>
            </a:r>
            <a:r>
              <a:rPr lang="en-US" sz="1600" dirty="0" smtClean="0"/>
              <a:t> </a:t>
            </a:r>
            <a:r>
              <a:rPr lang="en-US" sz="1600" dirty="0" err="1" smtClean="0"/>
              <a:t>Crnjanski</a:t>
            </a:r>
            <a:r>
              <a:rPr lang="en-US" sz="1600" dirty="0" smtClean="0"/>
              <a:t>" - Capital Investment Administration (2019).</a:t>
            </a:r>
          </a:p>
        </p:txBody>
      </p:sp>
      <p:pic>
        <p:nvPicPr>
          <p:cNvPr id="4"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10895012" y="304800"/>
            <a:ext cx="973137" cy="990600"/>
          </a:xfrm>
          <a:prstGeom prst="rect">
            <a:avLst/>
          </a:prstGeom>
          <a:noFill/>
          <a:ln w="9525">
            <a:noFill/>
            <a:miter lim="800000"/>
            <a:headEnd/>
            <a:tailEnd/>
          </a:ln>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228600"/>
            <a:ext cx="10896600" cy="609600"/>
          </a:xfrm>
        </p:spPr>
        <p:txBody>
          <a:bodyPr>
            <a:normAutofit/>
          </a:bodyPr>
          <a:lstStyle/>
          <a:p>
            <a:pPr eaLnBrk="1" fontAlgn="auto" hangingPunct="1">
              <a:spcAft>
                <a:spcPts val="0"/>
              </a:spcAft>
              <a:defRPr/>
            </a:pPr>
            <a:r>
              <a:rPr lang="sr-Latn-RS" b="1" dirty="0" smtClean="0">
                <a:solidFill>
                  <a:srgbClr val="588824"/>
                </a:solidFill>
              </a:rPr>
              <a:t>Implemented projects in the past period</a:t>
            </a:r>
            <a:endParaRPr lang="en-US" b="1" dirty="0">
              <a:solidFill>
                <a:srgbClr val="588824"/>
              </a:solidFill>
              <a:effectLst>
                <a:outerShdw blurRad="38100" dist="38100" dir="2700000" algn="tl">
                  <a:srgbClr val="000000">
                    <a:alpha val="43137"/>
                  </a:srgbClr>
                </a:outerShdw>
              </a:effectLst>
              <a:latin typeface="Cambria" pitchFamily="18" charset="0"/>
              <a:ea typeface="Cambria" pitchFamily="18" charset="0"/>
            </a:endParaRPr>
          </a:p>
        </p:txBody>
      </p:sp>
      <p:sp>
        <p:nvSpPr>
          <p:cNvPr id="10243" name="Content Placeholder 3"/>
          <p:cNvSpPr>
            <a:spLocks noGrp="1"/>
          </p:cNvSpPr>
          <p:nvPr>
            <p:ph sz="quarter" idx="1"/>
          </p:nvPr>
        </p:nvSpPr>
        <p:spPr>
          <a:xfrm>
            <a:off x="912812" y="1600200"/>
            <a:ext cx="10439400" cy="4343400"/>
          </a:xfrm>
        </p:spPr>
        <p:txBody>
          <a:bodyPr>
            <a:noAutofit/>
          </a:bodyPr>
          <a:lstStyle/>
          <a:p>
            <a:pPr marL="274320" indent="-274320" eaLnBrk="1" fontAlgn="auto" hangingPunct="1">
              <a:spcAft>
                <a:spcPts val="0"/>
              </a:spcAft>
              <a:buFont typeface="Wingdings 2"/>
              <a:buChar char=""/>
              <a:defRPr/>
            </a:pPr>
            <a:r>
              <a:rPr lang="en-US" sz="1600" dirty="0" smtClean="0"/>
              <a:t>“Continuation of the initiated consolidation procedures in K.O. </a:t>
            </a:r>
            <a:r>
              <a:rPr lang="en-US" sz="1600" dirty="0" err="1" smtClean="0"/>
              <a:t>Voganj</a:t>
            </a:r>
            <a:r>
              <a:rPr lang="en-US" sz="1600" dirty="0" smtClean="0"/>
              <a:t> ”- P</a:t>
            </a:r>
            <a:r>
              <a:rPr lang="sr-Latn-RS" sz="1600" dirty="0" smtClean="0"/>
              <a:t>rovincial Secretary</a:t>
            </a:r>
            <a:r>
              <a:rPr lang="en-US" sz="1600" dirty="0" smtClean="0"/>
              <a:t>  for Agriculture, Water Management and Forestry (2019)</a:t>
            </a:r>
            <a:endParaRPr lang="sr-Latn-RS" sz="1600" dirty="0" smtClean="0"/>
          </a:p>
          <a:p>
            <a:pPr marL="274320" indent="-274320" eaLnBrk="1" fontAlgn="auto" hangingPunct="1">
              <a:spcAft>
                <a:spcPts val="0"/>
              </a:spcAft>
              <a:buFont typeface="Wingdings 2"/>
              <a:buChar char=""/>
              <a:defRPr/>
            </a:pPr>
            <a:r>
              <a:rPr lang="sr-Latn-RS" sz="1600" dirty="0" smtClean="0"/>
              <a:t>“</a:t>
            </a:r>
            <a:r>
              <a:rPr lang="en-US" sz="1600" dirty="0" smtClean="0"/>
              <a:t>Construction of a gas boiler room for the settlement of </a:t>
            </a:r>
            <a:r>
              <a:rPr lang="en-US" sz="1600" dirty="0" err="1" smtClean="0"/>
              <a:t>Tivo</a:t>
            </a:r>
            <a:r>
              <a:rPr lang="sr-Latn-RS" sz="1600" dirty="0" smtClean="0"/>
              <a:t>l”</a:t>
            </a:r>
            <a:r>
              <a:rPr lang="en-US" sz="1600" dirty="0" smtClean="0"/>
              <a:t> - Municipality of </a:t>
            </a:r>
            <a:r>
              <a:rPr lang="en-US" sz="1600" dirty="0" err="1" smtClean="0"/>
              <a:t>Ruma</a:t>
            </a:r>
            <a:r>
              <a:rPr lang="en-US" sz="1600" dirty="0" smtClean="0"/>
              <a:t> (2020)</a:t>
            </a:r>
            <a:endParaRPr lang="sr-Latn-RS" sz="1600" dirty="0" smtClean="0"/>
          </a:p>
          <a:p>
            <a:pPr marL="274320" indent="-274320" eaLnBrk="1" fontAlgn="auto" hangingPunct="1">
              <a:spcAft>
                <a:spcPts val="0"/>
              </a:spcAft>
              <a:buFont typeface="Wingdings 2"/>
              <a:buChar char=""/>
              <a:defRPr/>
            </a:pPr>
            <a:r>
              <a:rPr lang="sr-Latn-RS" sz="1600" dirty="0" smtClean="0"/>
              <a:t>“</a:t>
            </a:r>
            <a:r>
              <a:rPr lang="en-US" sz="1600" dirty="0" smtClean="0"/>
              <a:t>Construction of a gas boiler room for the settlement </a:t>
            </a:r>
            <a:r>
              <a:rPr lang="en-US" sz="1600" dirty="0" err="1" smtClean="0"/>
              <a:t>Solidarnost</a:t>
            </a:r>
            <a:r>
              <a:rPr lang="sr-Latn-RS" sz="1600" dirty="0" smtClean="0"/>
              <a:t>”</a:t>
            </a:r>
            <a:r>
              <a:rPr lang="en-US" sz="1600" dirty="0" smtClean="0"/>
              <a:t> - </a:t>
            </a:r>
            <a:r>
              <a:rPr lang="sr-Latn-RS" sz="1600" dirty="0" smtClean="0"/>
              <a:t>M</a:t>
            </a:r>
            <a:r>
              <a:rPr lang="en-US" sz="1600" dirty="0" err="1" smtClean="0"/>
              <a:t>unicipality</a:t>
            </a:r>
            <a:r>
              <a:rPr lang="en-US" sz="1600" dirty="0" smtClean="0"/>
              <a:t> of </a:t>
            </a:r>
            <a:r>
              <a:rPr lang="en-US" sz="1600" dirty="0" err="1" smtClean="0"/>
              <a:t>Ruma</a:t>
            </a:r>
            <a:r>
              <a:rPr lang="en-US" sz="1600" dirty="0" smtClean="0"/>
              <a:t> (2020)</a:t>
            </a:r>
            <a:endParaRPr lang="sr-Latn-RS" sz="1600" dirty="0" smtClean="0"/>
          </a:p>
          <a:p>
            <a:pPr marL="274320" indent="-274320" eaLnBrk="1" fontAlgn="auto" hangingPunct="1">
              <a:spcAft>
                <a:spcPts val="0"/>
              </a:spcAft>
              <a:buFont typeface="Wingdings 2"/>
              <a:buChar char=""/>
              <a:defRPr/>
            </a:pPr>
            <a:r>
              <a:rPr lang="en-US" sz="1600" dirty="0" smtClean="0"/>
              <a:t>"Regulation of the canal network in the function of drainage of agricultural land for year </a:t>
            </a:r>
            <a:r>
              <a:rPr lang="en-US" sz="1600" dirty="0" smtClean="0"/>
              <a:t>202</a:t>
            </a:r>
            <a:r>
              <a:rPr lang="sr-Latn-RS" sz="1600" dirty="0" smtClean="0"/>
              <a:t>2</a:t>
            </a:r>
            <a:r>
              <a:rPr lang="en-US" sz="1600" dirty="0" smtClean="0"/>
              <a:t> </a:t>
            </a:r>
            <a:r>
              <a:rPr lang="en-US" sz="1600" dirty="0" smtClean="0"/>
              <a:t>in the municipality of </a:t>
            </a:r>
            <a:r>
              <a:rPr lang="en-US" sz="1600" dirty="0" err="1" smtClean="0"/>
              <a:t>Ruma</a:t>
            </a:r>
            <a:r>
              <a:rPr lang="en-US" sz="1600" dirty="0" smtClean="0"/>
              <a:t>" - P</a:t>
            </a:r>
            <a:r>
              <a:rPr lang="sr-Latn-RS" sz="1600" dirty="0" smtClean="0"/>
              <a:t>rovincial Secretary</a:t>
            </a:r>
            <a:r>
              <a:rPr lang="en-US" sz="1600" dirty="0" smtClean="0"/>
              <a:t> for agriculture, water management and forestry</a:t>
            </a:r>
            <a:endParaRPr lang="sr-Latn-RS" sz="1600" dirty="0" smtClean="0"/>
          </a:p>
          <a:p>
            <a:pPr marL="274320" indent="-274320" eaLnBrk="1" fontAlgn="auto" hangingPunct="1">
              <a:spcAft>
                <a:spcPts val="0"/>
              </a:spcAft>
              <a:buFont typeface="Wingdings 2"/>
              <a:buChar char=""/>
              <a:defRPr/>
            </a:pPr>
            <a:r>
              <a:rPr lang="en-US" sz="1600" dirty="0" smtClean="0"/>
              <a:t>“</a:t>
            </a:r>
            <a:r>
              <a:rPr lang="sr-Latn-RS" sz="1600" dirty="0" smtClean="0"/>
              <a:t>Rehabilitation</a:t>
            </a:r>
            <a:r>
              <a:rPr lang="en-US" sz="1600" dirty="0" smtClean="0"/>
              <a:t> </a:t>
            </a:r>
            <a:r>
              <a:rPr lang="en-US" sz="1600" dirty="0" smtClean="0"/>
              <a:t>of </a:t>
            </a:r>
            <a:r>
              <a:rPr lang="sr-Latn-RS" sz="1600" dirty="0" smtClean="0"/>
              <a:t>rural </a:t>
            </a:r>
            <a:r>
              <a:rPr lang="en-US" sz="1600" dirty="0" smtClean="0"/>
              <a:t>roads on the territory of the municipality of </a:t>
            </a:r>
            <a:r>
              <a:rPr lang="en-US" sz="1600" dirty="0" err="1" smtClean="0"/>
              <a:t>Ruma</a:t>
            </a:r>
            <a:r>
              <a:rPr lang="en-US" sz="1600" dirty="0" smtClean="0"/>
              <a:t>" - P</a:t>
            </a:r>
            <a:r>
              <a:rPr lang="sr-Latn-RS" sz="1600" dirty="0" smtClean="0"/>
              <a:t>rovincial Secretary</a:t>
            </a:r>
            <a:r>
              <a:rPr lang="en-US" sz="1600" dirty="0" smtClean="0"/>
              <a:t> for Agriculture, Water Management and Forestry (</a:t>
            </a:r>
            <a:r>
              <a:rPr lang="en-US" sz="1600" dirty="0" smtClean="0"/>
              <a:t>202</a:t>
            </a:r>
            <a:r>
              <a:rPr lang="sr-Latn-RS" sz="1600" dirty="0" smtClean="0"/>
              <a:t>2</a:t>
            </a:r>
            <a:r>
              <a:rPr lang="en-US" sz="1600" dirty="0" smtClean="0"/>
              <a:t>)</a:t>
            </a:r>
            <a:endParaRPr lang="sr-Latn-RS" sz="1600" dirty="0" smtClean="0"/>
          </a:p>
          <a:p>
            <a:pPr marL="274320" indent="-274320" eaLnBrk="1" fontAlgn="auto" hangingPunct="1">
              <a:spcAft>
                <a:spcPts val="0"/>
              </a:spcAft>
              <a:buFont typeface="Wingdings 2"/>
              <a:buChar char=""/>
              <a:defRPr/>
            </a:pPr>
            <a:r>
              <a:rPr lang="en-US" sz="1600" dirty="0" smtClean="0"/>
              <a:t>"Construction of drinking water storage tank V = 570m3 at the location </a:t>
            </a:r>
            <a:r>
              <a:rPr lang="en-US" sz="1600" dirty="0" err="1" smtClean="0"/>
              <a:t>Borkovac</a:t>
            </a:r>
            <a:r>
              <a:rPr lang="en-US" sz="1600" dirty="0" smtClean="0"/>
              <a:t> in </a:t>
            </a:r>
            <a:r>
              <a:rPr lang="en-US" sz="1600" dirty="0" err="1" smtClean="0"/>
              <a:t>Ruma</a:t>
            </a:r>
            <a:r>
              <a:rPr lang="en-US" sz="1600" dirty="0" smtClean="0"/>
              <a:t>" – P</a:t>
            </a:r>
            <a:r>
              <a:rPr lang="sr-Latn-RS" sz="1600" dirty="0" smtClean="0"/>
              <a:t>rovincial Secretary</a:t>
            </a:r>
            <a:r>
              <a:rPr lang="en-US" sz="1600" dirty="0" smtClean="0"/>
              <a:t> for Agriculture, Water Management and For</a:t>
            </a:r>
            <a:r>
              <a:rPr lang="sr-Latn-RS" sz="1600" dirty="0" smtClean="0"/>
              <a:t>estry (2020)</a:t>
            </a:r>
            <a:endParaRPr lang="en-US" sz="1600" dirty="0" smtClean="0"/>
          </a:p>
          <a:p>
            <a:pPr marL="274320" indent="-274320" eaLnBrk="1" fontAlgn="auto" hangingPunct="1">
              <a:spcAft>
                <a:spcPts val="0"/>
              </a:spcAft>
              <a:buFont typeface="Wingdings 2"/>
              <a:buChar char=""/>
              <a:defRPr/>
            </a:pPr>
            <a:r>
              <a:rPr lang="en-US" sz="1600" dirty="0" smtClean="0"/>
              <a:t>“Reconstruction and extension of </a:t>
            </a:r>
            <a:r>
              <a:rPr lang="sr-Latn-RS" sz="1600" dirty="0" smtClean="0"/>
              <a:t>Streets </a:t>
            </a:r>
            <a:r>
              <a:rPr lang="en-US" sz="1600" dirty="0" smtClean="0"/>
              <a:t>15th May and 15th August in </a:t>
            </a:r>
            <a:r>
              <a:rPr lang="en-US" sz="1600" dirty="0" err="1" smtClean="0"/>
              <a:t>Ruma</a:t>
            </a:r>
            <a:r>
              <a:rPr lang="en-US" sz="1600" dirty="0" smtClean="0"/>
              <a:t>” – Administration for Capital Investment of AP </a:t>
            </a:r>
            <a:r>
              <a:rPr lang="en-US" sz="1600" dirty="0" err="1" smtClean="0"/>
              <a:t>Vojvodina</a:t>
            </a:r>
            <a:r>
              <a:rPr lang="en-US" sz="1600" dirty="0" smtClean="0"/>
              <a:t> (2020</a:t>
            </a:r>
            <a:r>
              <a:rPr lang="sr-Latn-RS" sz="1600" dirty="0" smtClean="0"/>
              <a:t>/2021</a:t>
            </a:r>
            <a:r>
              <a:rPr lang="en-US" sz="1600" dirty="0" smtClean="0"/>
              <a:t>)</a:t>
            </a:r>
            <a:endParaRPr lang="sr-Latn-RS" sz="1600" dirty="0" smtClean="0"/>
          </a:p>
          <a:p>
            <a:pPr marL="274320" indent="-274320" eaLnBrk="1" fontAlgn="auto" hangingPunct="1">
              <a:spcAft>
                <a:spcPts val="0"/>
              </a:spcAft>
              <a:buFont typeface="Wingdings 2"/>
              <a:buChar char=""/>
              <a:defRPr/>
            </a:pPr>
            <a:r>
              <a:rPr lang="sr-Latn-RS" sz="1600" dirty="0" smtClean="0"/>
              <a:t>“</a:t>
            </a:r>
            <a:r>
              <a:rPr lang="en-US" sz="1600" dirty="0" smtClean="0"/>
              <a:t>Project of </a:t>
            </a:r>
            <a:r>
              <a:rPr lang="en-US" sz="1600" dirty="0" err="1" smtClean="0"/>
              <a:t>afforestation</a:t>
            </a:r>
            <a:r>
              <a:rPr lang="en-US" sz="1600" dirty="0" smtClean="0"/>
              <a:t> and improvement of the existing state of the </a:t>
            </a:r>
            <a:r>
              <a:rPr lang="sr-Latn-RS" sz="1600" dirty="0" smtClean="0"/>
              <a:t>F</a:t>
            </a:r>
            <a:r>
              <a:rPr lang="en-US" sz="1600" dirty="0" err="1" smtClean="0"/>
              <a:t>orest</a:t>
            </a:r>
            <a:r>
              <a:rPr lang="en-US" sz="1600" dirty="0" smtClean="0"/>
              <a:t> </a:t>
            </a:r>
            <a:r>
              <a:rPr lang="sr-Latn-RS" sz="1600" dirty="0" smtClean="0"/>
              <a:t>- </a:t>
            </a:r>
            <a:r>
              <a:rPr lang="en-US" sz="1600" dirty="0" smtClean="0"/>
              <a:t>park</a:t>
            </a:r>
            <a:r>
              <a:rPr lang="sr-Latn-RS" sz="1600" dirty="0" smtClean="0"/>
              <a:t> Borkovac”- </a:t>
            </a:r>
            <a:r>
              <a:rPr lang="en-US" sz="1600" dirty="0" smtClean="0"/>
              <a:t>Ministry of Environmental Protection</a:t>
            </a:r>
            <a:r>
              <a:rPr lang="sr-Latn-RS" sz="1600" dirty="0" smtClean="0"/>
              <a:t> (2022)</a:t>
            </a:r>
            <a:endParaRPr lang="en-US" sz="1600" dirty="0" smtClean="0"/>
          </a:p>
        </p:txBody>
      </p:sp>
      <p:pic>
        <p:nvPicPr>
          <p:cNvPr id="4"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10895012" y="304800"/>
            <a:ext cx="973137" cy="990600"/>
          </a:xfrm>
          <a:prstGeom prst="rect">
            <a:avLst/>
          </a:prstGeom>
          <a:noFill/>
          <a:ln w="9525">
            <a:noFill/>
            <a:miter lim="800000"/>
            <a:headEnd/>
            <a:tailEnd/>
          </a:ln>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228600"/>
            <a:ext cx="10896600" cy="609600"/>
          </a:xfrm>
        </p:spPr>
        <p:txBody>
          <a:bodyPr>
            <a:normAutofit/>
          </a:bodyPr>
          <a:lstStyle/>
          <a:p>
            <a:pPr eaLnBrk="1" fontAlgn="auto" hangingPunct="1">
              <a:spcAft>
                <a:spcPts val="0"/>
              </a:spcAft>
              <a:defRPr/>
            </a:pPr>
            <a:r>
              <a:rPr lang="sr-Latn-RS" b="1" dirty="0" smtClean="0">
                <a:solidFill>
                  <a:srgbClr val="588824"/>
                </a:solidFill>
              </a:rPr>
              <a:t>Implemented projects in the past period</a:t>
            </a:r>
            <a:endParaRPr lang="en-US" b="1" dirty="0">
              <a:solidFill>
                <a:srgbClr val="588824"/>
              </a:solidFill>
              <a:effectLst>
                <a:outerShdw blurRad="38100" dist="38100" dir="2700000" algn="tl">
                  <a:srgbClr val="000000">
                    <a:alpha val="43137"/>
                  </a:srgbClr>
                </a:outerShdw>
              </a:effectLst>
              <a:latin typeface="Cambria" pitchFamily="18" charset="0"/>
              <a:ea typeface="Cambria" pitchFamily="18" charset="0"/>
            </a:endParaRPr>
          </a:p>
        </p:txBody>
      </p:sp>
      <p:sp>
        <p:nvSpPr>
          <p:cNvPr id="10243" name="Content Placeholder 3"/>
          <p:cNvSpPr>
            <a:spLocks noGrp="1"/>
          </p:cNvSpPr>
          <p:nvPr>
            <p:ph sz="quarter" idx="1"/>
          </p:nvPr>
        </p:nvSpPr>
        <p:spPr>
          <a:xfrm>
            <a:off x="912812" y="1600200"/>
            <a:ext cx="10439400" cy="4343400"/>
          </a:xfrm>
        </p:spPr>
        <p:txBody>
          <a:bodyPr>
            <a:noAutofit/>
          </a:bodyPr>
          <a:lstStyle/>
          <a:p>
            <a:pPr marL="274320" indent="-274320" eaLnBrk="1" fontAlgn="auto" hangingPunct="1">
              <a:spcAft>
                <a:spcPts val="0"/>
              </a:spcAft>
              <a:buFont typeface="Wingdings 2"/>
              <a:buChar char=""/>
              <a:defRPr/>
            </a:pPr>
            <a:endParaRPr lang="sr-Latn-RS" sz="2000" dirty="0" smtClean="0"/>
          </a:p>
          <a:p>
            <a:pPr marL="274320" indent="-274320" eaLnBrk="1" fontAlgn="auto" hangingPunct="1">
              <a:spcAft>
                <a:spcPts val="0"/>
              </a:spcAft>
              <a:buFont typeface="Wingdings 2"/>
              <a:buChar char=""/>
              <a:defRPr/>
            </a:pPr>
            <a:endParaRPr lang="sr-Latn-RS" sz="2000" dirty="0" smtClean="0"/>
          </a:p>
          <a:p>
            <a:pPr marL="274320" indent="-274320" eaLnBrk="1" fontAlgn="auto" hangingPunct="1">
              <a:spcAft>
                <a:spcPts val="0"/>
              </a:spcAft>
              <a:buFont typeface="Wingdings 2"/>
              <a:buChar char=""/>
              <a:defRPr/>
            </a:pPr>
            <a:r>
              <a:rPr lang="en-US" sz="1600" dirty="0" smtClean="0"/>
              <a:t>“</a:t>
            </a:r>
            <a:r>
              <a:rPr lang="sr-Latn-RS" sz="1600" dirty="0" smtClean="0"/>
              <a:t> </a:t>
            </a:r>
            <a:r>
              <a:rPr lang="en-US" sz="1600" dirty="0" smtClean="0"/>
              <a:t>Construction of production and distribution system of district heating Center-So</a:t>
            </a:r>
            <a:r>
              <a:rPr lang="sr-Latn-RS" sz="1600" dirty="0" smtClean="0"/>
              <a:t>uth”</a:t>
            </a:r>
            <a:r>
              <a:rPr lang="en-US" sz="1600" dirty="0" smtClean="0"/>
              <a:t> Ministry of Environmental Protection</a:t>
            </a:r>
            <a:r>
              <a:rPr lang="sr-Latn-RS" sz="1600" dirty="0" smtClean="0"/>
              <a:t> (2022)</a:t>
            </a:r>
          </a:p>
          <a:p>
            <a:pPr marL="274320" indent="-274320" eaLnBrk="1" fontAlgn="auto" hangingPunct="1">
              <a:spcAft>
                <a:spcPts val="0"/>
              </a:spcAft>
              <a:buFont typeface="Wingdings 2"/>
              <a:buChar char=""/>
              <a:defRPr/>
            </a:pPr>
            <a:endParaRPr lang="sr-Latn-RS" sz="1600" dirty="0" smtClean="0"/>
          </a:p>
          <a:p>
            <a:pPr marL="274320" indent="-274320" eaLnBrk="1" fontAlgn="auto" hangingPunct="1">
              <a:spcAft>
                <a:spcPts val="0"/>
              </a:spcAft>
              <a:buFont typeface="Wingdings 2"/>
              <a:buChar char=""/>
              <a:defRPr/>
            </a:pPr>
            <a:r>
              <a:rPr lang="en-US" sz="1600" dirty="0" smtClean="0"/>
              <a:t>" Rehabilitation and removal of waste from wild landfills in populated areas</a:t>
            </a:r>
            <a:r>
              <a:rPr lang="sr-Latn-RS" sz="1600" dirty="0" smtClean="0"/>
              <a:t> Kraljevci and Dobrinci”(2022)</a:t>
            </a:r>
          </a:p>
          <a:p>
            <a:pPr marL="274320" indent="-274320" eaLnBrk="1" fontAlgn="auto" hangingPunct="1">
              <a:spcAft>
                <a:spcPts val="0"/>
              </a:spcAft>
              <a:buFont typeface="Wingdings 2"/>
              <a:buChar char=""/>
              <a:defRPr/>
            </a:pPr>
            <a:endParaRPr lang="sr-Latn-RS" sz="1600" dirty="0" smtClean="0"/>
          </a:p>
          <a:p>
            <a:pPr marL="274320" indent="-274320" eaLnBrk="1" fontAlgn="auto" hangingPunct="1">
              <a:spcAft>
                <a:spcPts val="0"/>
              </a:spcAft>
              <a:buFont typeface="Wingdings 2"/>
              <a:buChar char=""/>
              <a:defRPr/>
            </a:pPr>
            <a:r>
              <a:rPr lang="sr-Latn-RS" sz="1600" dirty="0" smtClean="0"/>
              <a:t>“</a:t>
            </a:r>
            <a:r>
              <a:rPr lang="en-US" sz="1600" dirty="0" smtClean="0"/>
              <a:t>Energy rehabilitation program</a:t>
            </a:r>
            <a:r>
              <a:rPr lang="sr-Latn-RS" sz="1600" dirty="0" smtClean="0"/>
              <a:t>”- </a:t>
            </a:r>
            <a:r>
              <a:rPr lang="en-US" sz="1600" dirty="0" smtClean="0"/>
              <a:t>Ministry of Mining and Energy</a:t>
            </a:r>
            <a:r>
              <a:rPr lang="sr-Latn-RS" sz="1600" dirty="0" smtClean="0"/>
              <a:t> (2022)</a:t>
            </a:r>
          </a:p>
        </p:txBody>
      </p:sp>
      <p:pic>
        <p:nvPicPr>
          <p:cNvPr id="4"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10895012" y="304800"/>
            <a:ext cx="973137" cy="990600"/>
          </a:xfrm>
          <a:prstGeom prst="rect">
            <a:avLst/>
          </a:prstGeom>
          <a:noFill/>
          <a:ln w="9525">
            <a:noFill/>
            <a:miter lim="800000"/>
            <a:headEnd/>
            <a:tailEnd/>
          </a:ln>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b="1" dirty="0" smtClean="0">
                <a:solidFill>
                  <a:srgbClr val="588824"/>
                </a:solidFill>
              </a:rPr>
              <a:t>EU </a:t>
            </a:r>
            <a:r>
              <a:rPr lang="sr-Latn-RS" b="1" dirty="0" smtClean="0">
                <a:solidFill>
                  <a:srgbClr val="588824"/>
                </a:solidFill>
              </a:rPr>
              <a:t>Projects</a:t>
            </a:r>
            <a:endParaRPr lang="en-US" b="1" dirty="0" smtClean="0">
              <a:solidFill>
                <a:srgbClr val="588824"/>
              </a:solidFill>
            </a:endParaRPr>
          </a:p>
        </p:txBody>
      </p:sp>
      <p:sp>
        <p:nvSpPr>
          <p:cNvPr id="18435" name="Rectangle 3"/>
          <p:cNvSpPr>
            <a:spLocks noChangeArrowheads="1"/>
          </p:cNvSpPr>
          <p:nvPr/>
        </p:nvSpPr>
        <p:spPr bwMode="auto">
          <a:xfrm>
            <a:off x="760412" y="1676400"/>
            <a:ext cx="9906000" cy="4278094"/>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endParaRPr lang="sr-Latn-RS" sz="1600" b="1" dirty="0" smtClean="0">
              <a:solidFill>
                <a:srgbClr val="404040"/>
              </a:solidFill>
              <a:latin typeface="Georgia" pitchFamily="18" charset="0"/>
            </a:endParaRPr>
          </a:p>
          <a:p>
            <a:pPr marL="285750" indent="-285750">
              <a:buFont typeface="Arial" panose="020B0604020202020204" pitchFamily="34" charset="0"/>
              <a:buChar char="•"/>
            </a:pPr>
            <a:r>
              <a:rPr lang="en-US" sz="1600" b="1" dirty="0" smtClean="0">
                <a:solidFill>
                  <a:srgbClr val="404040"/>
                </a:solidFill>
                <a:latin typeface="Georgia" pitchFamily="18" charset="0"/>
              </a:rPr>
              <a:t>The </a:t>
            </a:r>
            <a:r>
              <a:rPr lang="en-US" sz="1600" b="1" dirty="0">
                <a:solidFill>
                  <a:srgbClr val="404040"/>
                </a:solidFill>
                <a:latin typeface="Georgia" pitchFamily="18" charset="0"/>
              </a:rPr>
              <a:t>project “H20 WR Town Networking and Engaging Citizens in the Water Resources Protection in Europe”</a:t>
            </a:r>
            <a:r>
              <a:rPr lang="en-US" sz="1600" dirty="0">
                <a:solidFill>
                  <a:srgbClr val="404040"/>
                </a:solidFill>
                <a:latin typeface="Georgia" pitchFamily="18" charset="0"/>
              </a:rPr>
              <a:t>, funded by the Europe for Citizens program, the Network of Cities measure. </a:t>
            </a:r>
            <a:r>
              <a:rPr lang="en-US" sz="1600" dirty="0" smtClean="0">
                <a:solidFill>
                  <a:srgbClr val="404040"/>
                </a:solidFill>
                <a:latin typeface="Georgia" pitchFamily="18" charset="0"/>
              </a:rPr>
              <a:t>The municipality</a:t>
            </a:r>
            <a:r>
              <a:rPr lang="sr-Latn-RS" sz="1600" dirty="0" smtClean="0">
                <a:solidFill>
                  <a:srgbClr val="404040"/>
                </a:solidFill>
                <a:latin typeface="Georgia" pitchFamily="18" charset="0"/>
              </a:rPr>
              <a:t> of Ruma</a:t>
            </a:r>
            <a:r>
              <a:rPr lang="en-US" sz="1600" dirty="0" smtClean="0">
                <a:solidFill>
                  <a:srgbClr val="404040"/>
                </a:solidFill>
                <a:latin typeface="Georgia" pitchFamily="18" charset="0"/>
              </a:rPr>
              <a:t> </a:t>
            </a:r>
            <a:r>
              <a:rPr lang="en-US" sz="1600" dirty="0">
                <a:solidFill>
                  <a:srgbClr val="404040"/>
                </a:solidFill>
                <a:latin typeface="Georgia" pitchFamily="18" charset="0"/>
              </a:rPr>
              <a:t>was the project leader, cooperating with the </a:t>
            </a:r>
            <a:r>
              <a:rPr lang="en-US" sz="1600" dirty="0" err="1">
                <a:solidFill>
                  <a:srgbClr val="404040"/>
                </a:solidFill>
                <a:latin typeface="Georgia" pitchFamily="18" charset="0"/>
              </a:rPr>
              <a:t>Ruma</a:t>
            </a:r>
            <a:r>
              <a:rPr lang="en-US" sz="1600" dirty="0">
                <a:solidFill>
                  <a:srgbClr val="404040"/>
                </a:solidFill>
                <a:latin typeface="Georgia" pitchFamily="18" charset="0"/>
              </a:rPr>
              <a:t> Tourist Organization, the Croat town </a:t>
            </a:r>
            <a:r>
              <a:rPr lang="en-US" sz="1600" dirty="0" err="1">
                <a:solidFill>
                  <a:srgbClr val="404040"/>
                </a:solidFill>
                <a:latin typeface="Georgia" pitchFamily="18" charset="0"/>
              </a:rPr>
              <a:t>Našice</a:t>
            </a:r>
            <a:r>
              <a:rPr lang="en-US" sz="1600" dirty="0">
                <a:solidFill>
                  <a:srgbClr val="404040"/>
                </a:solidFill>
                <a:latin typeface="Georgia" pitchFamily="18" charset="0"/>
              </a:rPr>
              <a:t>, the Bulgarian municipality </a:t>
            </a:r>
            <a:r>
              <a:rPr lang="en-US" sz="1600" dirty="0" err="1">
                <a:solidFill>
                  <a:srgbClr val="404040"/>
                </a:solidFill>
                <a:latin typeface="Georgia" pitchFamily="18" charset="0"/>
              </a:rPr>
              <a:t>Razlog</a:t>
            </a:r>
            <a:r>
              <a:rPr lang="en-US" sz="1600" dirty="0">
                <a:solidFill>
                  <a:srgbClr val="404040"/>
                </a:solidFill>
                <a:latin typeface="Georgia" pitchFamily="18" charset="0"/>
              </a:rPr>
              <a:t>, the Czech municipality Prague 9, the Hungarian municipality Szeged, and the Slovenian municipality </a:t>
            </a:r>
            <a:r>
              <a:rPr lang="en-US" sz="1600" dirty="0" err="1">
                <a:solidFill>
                  <a:srgbClr val="404040"/>
                </a:solidFill>
                <a:latin typeface="Georgia" pitchFamily="18" charset="0"/>
              </a:rPr>
              <a:t>Litija</a:t>
            </a:r>
            <a:r>
              <a:rPr lang="en-US" sz="1600" dirty="0">
                <a:solidFill>
                  <a:srgbClr val="404040"/>
                </a:solidFill>
                <a:latin typeface="Georgia" pitchFamily="18" charset="0"/>
              </a:rPr>
              <a:t>. The project duration is 18 months, from </a:t>
            </a:r>
            <a:r>
              <a:rPr lang="en-US" sz="1600" dirty="0" smtClean="0">
                <a:solidFill>
                  <a:srgbClr val="404040"/>
                </a:solidFill>
                <a:latin typeface="Georgia" pitchFamily="18" charset="0"/>
              </a:rPr>
              <a:t>2016-2018.</a:t>
            </a:r>
            <a:endParaRPr lang="sr-Latn-RS" sz="1600" dirty="0">
              <a:solidFill>
                <a:srgbClr val="404040"/>
              </a:solidFill>
              <a:latin typeface="Georgia" pitchFamily="18" charset="0"/>
            </a:endParaRPr>
          </a:p>
          <a:p>
            <a:pPr marL="285750" indent="-285750">
              <a:buFont typeface="Arial" panose="020B0604020202020204" pitchFamily="34" charset="0"/>
              <a:buChar char="•"/>
            </a:pPr>
            <a:r>
              <a:rPr lang="en-US" sz="1600" b="1" dirty="0" smtClean="0">
                <a:solidFill>
                  <a:srgbClr val="404040"/>
                </a:solidFill>
                <a:latin typeface="Georgia" pitchFamily="18" charset="0"/>
              </a:rPr>
              <a:t>The </a:t>
            </a:r>
            <a:r>
              <a:rPr lang="en-US" sz="1600" b="1" dirty="0">
                <a:solidFill>
                  <a:srgbClr val="404040"/>
                </a:solidFill>
                <a:latin typeface="Georgia" pitchFamily="18" charset="0"/>
              </a:rPr>
              <a:t>project HORIS „Horse route </a:t>
            </a:r>
            <a:r>
              <a:rPr lang="en-US" sz="1600" b="1" dirty="0" err="1">
                <a:solidFill>
                  <a:srgbClr val="404040"/>
                </a:solidFill>
                <a:latin typeface="Georgia" pitchFamily="18" charset="0"/>
              </a:rPr>
              <a:t>Srem</a:t>
            </a:r>
            <a:r>
              <a:rPr lang="en-US" sz="1600" b="1" dirty="0">
                <a:solidFill>
                  <a:srgbClr val="404040"/>
                </a:solidFill>
                <a:latin typeface="Georgia" pitchFamily="18" charset="0"/>
              </a:rPr>
              <a:t>“ </a:t>
            </a:r>
            <a:r>
              <a:rPr lang="en-US" sz="1600" dirty="0">
                <a:solidFill>
                  <a:srgbClr val="404040"/>
                </a:solidFill>
                <a:latin typeface="Georgia" pitchFamily="18" charset="0"/>
              </a:rPr>
              <a:t>funded by the cross-border cooperation program </a:t>
            </a:r>
            <a:r>
              <a:rPr lang="en-US" sz="1600" dirty="0" err="1">
                <a:solidFill>
                  <a:srgbClr val="404040"/>
                </a:solidFill>
                <a:latin typeface="Georgia" pitchFamily="18" charset="0"/>
              </a:rPr>
              <a:t>Interreg</a:t>
            </a:r>
            <a:r>
              <a:rPr lang="en-US" sz="1600" dirty="0">
                <a:solidFill>
                  <a:srgbClr val="404040"/>
                </a:solidFill>
                <a:latin typeface="Georgia" pitchFamily="18" charset="0"/>
              </a:rPr>
              <a:t> IPA CBC between Croatia and Serbia. The project duration is 24 months, from 2017-2019. The project was completed the horse barn and indoor and outdoor facilities for equestrian sports. Aside from sports, the project contributes to the equine therapy for healing children and adults. During the project realization, the </a:t>
            </a:r>
            <a:r>
              <a:rPr lang="en-US" sz="1600" dirty="0" err="1">
                <a:solidFill>
                  <a:srgbClr val="404040"/>
                </a:solidFill>
                <a:latin typeface="Georgia" pitchFamily="18" charset="0"/>
              </a:rPr>
              <a:t>Srem</a:t>
            </a:r>
            <a:r>
              <a:rPr lang="en-US" sz="1600" dirty="0">
                <a:solidFill>
                  <a:srgbClr val="404040"/>
                </a:solidFill>
                <a:latin typeface="Georgia" pitchFamily="18" charset="0"/>
              </a:rPr>
              <a:t> and </a:t>
            </a:r>
            <a:r>
              <a:rPr lang="en-US" sz="1600" dirty="0" err="1">
                <a:solidFill>
                  <a:srgbClr val="404040"/>
                </a:solidFill>
                <a:latin typeface="Georgia" pitchFamily="18" charset="0"/>
              </a:rPr>
              <a:t>Vukovarsko</a:t>
            </a:r>
            <a:r>
              <a:rPr lang="en-US" sz="1600" dirty="0">
                <a:solidFill>
                  <a:srgbClr val="404040"/>
                </a:solidFill>
                <a:latin typeface="Georgia" pitchFamily="18" charset="0"/>
              </a:rPr>
              <a:t> touristic potential strategy was </a:t>
            </a:r>
            <a:r>
              <a:rPr lang="en-US" sz="1600" dirty="0" smtClean="0">
                <a:solidFill>
                  <a:srgbClr val="404040"/>
                </a:solidFill>
                <a:latin typeface="Georgia" pitchFamily="18" charset="0"/>
              </a:rPr>
              <a:t>developed.</a:t>
            </a:r>
            <a:endParaRPr lang="sr-Latn-RS" sz="1600" dirty="0">
              <a:solidFill>
                <a:srgbClr val="404040"/>
              </a:solidFill>
              <a:latin typeface="Georgia" pitchFamily="18" charset="0"/>
            </a:endParaRPr>
          </a:p>
          <a:p>
            <a:pPr marL="285750" indent="-285750">
              <a:buFont typeface="Arial" panose="020B0604020202020204" pitchFamily="34" charset="0"/>
              <a:buChar char="•"/>
            </a:pPr>
            <a:r>
              <a:rPr lang="en-US" sz="1600" b="1" dirty="0" smtClean="0">
                <a:solidFill>
                  <a:srgbClr val="404040"/>
                </a:solidFill>
                <a:latin typeface="Georgia" pitchFamily="18" charset="0"/>
              </a:rPr>
              <a:t>The </a:t>
            </a:r>
            <a:r>
              <a:rPr lang="en-US" sz="1600" b="1" dirty="0">
                <a:solidFill>
                  <a:srgbClr val="404040"/>
                </a:solidFill>
                <a:latin typeface="Georgia" pitchFamily="18" charset="0"/>
              </a:rPr>
              <a:t>Project “The Integrated Approach to Public Property Management in </a:t>
            </a:r>
            <a:r>
              <a:rPr lang="en-US" sz="1600" b="1" dirty="0" err="1">
                <a:solidFill>
                  <a:srgbClr val="404040"/>
                </a:solidFill>
                <a:latin typeface="Georgia" pitchFamily="18" charset="0"/>
              </a:rPr>
              <a:t>Stara</a:t>
            </a:r>
            <a:r>
              <a:rPr lang="en-US" sz="1600" b="1" dirty="0">
                <a:solidFill>
                  <a:srgbClr val="404040"/>
                </a:solidFill>
                <a:latin typeface="Georgia" pitchFamily="18" charset="0"/>
              </a:rPr>
              <a:t> </a:t>
            </a:r>
            <a:r>
              <a:rPr lang="en-US" sz="1600" b="1" dirty="0" err="1">
                <a:solidFill>
                  <a:srgbClr val="404040"/>
                </a:solidFill>
                <a:latin typeface="Georgia" pitchFamily="18" charset="0"/>
              </a:rPr>
              <a:t>Pazova</a:t>
            </a:r>
            <a:r>
              <a:rPr lang="en-US" sz="1600" b="1" dirty="0">
                <a:solidFill>
                  <a:srgbClr val="404040"/>
                </a:solidFill>
                <a:latin typeface="Georgia" pitchFamily="18" charset="0"/>
              </a:rPr>
              <a:t> and </a:t>
            </a:r>
            <a:r>
              <a:rPr lang="en-US" sz="1600" b="1" dirty="0" err="1">
                <a:solidFill>
                  <a:srgbClr val="404040"/>
                </a:solidFill>
                <a:latin typeface="Georgia" pitchFamily="18" charset="0"/>
              </a:rPr>
              <a:t>Ruma</a:t>
            </a:r>
            <a:r>
              <a:rPr lang="en-US" sz="1600" b="1" dirty="0">
                <a:solidFill>
                  <a:srgbClr val="404040"/>
                </a:solidFill>
                <a:latin typeface="Georgia" pitchFamily="18" charset="0"/>
              </a:rPr>
              <a:t> Municipalities” within the EXCHANGE 5 Program 2019-2020</a:t>
            </a:r>
            <a:r>
              <a:rPr lang="en-US" sz="1600" dirty="0">
                <a:solidFill>
                  <a:srgbClr val="404040"/>
                </a:solidFill>
                <a:latin typeface="Georgia" pitchFamily="18" charset="0"/>
              </a:rPr>
              <a:t>, duration 18 months. The project contributes to improving organizational structure, collecting and analyzing public property data, determining property values, establishing public property software, transferring data to the central RDI database, and developing the Invest </a:t>
            </a:r>
            <a:r>
              <a:rPr lang="en-US" sz="1600" dirty="0" smtClean="0">
                <a:solidFill>
                  <a:srgbClr val="404040"/>
                </a:solidFill>
                <a:latin typeface="Georgia" pitchFamily="18" charset="0"/>
              </a:rPr>
              <a:t>Study </a:t>
            </a:r>
            <a:r>
              <a:rPr lang="en-US" sz="1600" dirty="0">
                <a:solidFill>
                  <a:srgbClr val="404040"/>
                </a:solidFill>
                <a:latin typeface="Georgia" pitchFamily="18" charset="0"/>
              </a:rPr>
              <a:t>property portfolio.</a:t>
            </a:r>
            <a:endParaRPr lang="en-US" sz="1600" dirty="0">
              <a:latin typeface="Georgia" pitchFamily="18" charset="0"/>
            </a:endParaRPr>
          </a:p>
        </p:txBody>
      </p:sp>
      <p:pic>
        <p:nvPicPr>
          <p:cNvPr id="18436" name="Picture 4"/>
          <p:cNvPicPr>
            <a:picLocks noChangeAspect="1"/>
          </p:cNvPicPr>
          <p:nvPr/>
        </p:nvPicPr>
        <p:blipFill>
          <a:blip r:embed="rId2" cstate="print"/>
          <a:srcRect/>
          <a:stretch>
            <a:fillRect/>
          </a:stretch>
        </p:blipFill>
        <p:spPr bwMode="auto">
          <a:xfrm rot="1727130">
            <a:off x="8802095" y="389203"/>
            <a:ext cx="1950790" cy="1302571"/>
          </a:xfrm>
          <a:prstGeom prst="rect">
            <a:avLst/>
          </a:prstGeom>
          <a:noFill/>
          <a:ln w="9525">
            <a:noFill/>
            <a:miter lim="800000"/>
            <a:headEnd/>
            <a:tailEnd/>
          </a:ln>
        </p:spPr>
      </p:pic>
      <p:pic>
        <p:nvPicPr>
          <p:cNvPr id="18437" name="Picture 5"/>
          <p:cNvPicPr>
            <a:picLocks noChangeAspect="1"/>
          </p:cNvPicPr>
          <p:nvPr/>
        </p:nvPicPr>
        <p:blipFill>
          <a:blip r:embed="rId3" cstate="print"/>
          <a:srcRect/>
          <a:stretch>
            <a:fillRect/>
          </a:stretch>
        </p:blipFill>
        <p:spPr bwMode="auto">
          <a:xfrm rot="-1660178">
            <a:off x="1777863" y="359915"/>
            <a:ext cx="1852592" cy="1228247"/>
          </a:xfrm>
          <a:prstGeom prst="rect">
            <a:avLst/>
          </a:prstGeom>
          <a:noFill/>
          <a:ln w="9525">
            <a:noFill/>
            <a:miter lim="800000"/>
            <a:headEnd/>
            <a:tailEnd/>
          </a:ln>
        </p:spPr>
      </p:pic>
      <p:pic>
        <p:nvPicPr>
          <p:cNvPr id="6"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10971212" y="304800"/>
            <a:ext cx="973137" cy="990600"/>
          </a:xfrm>
          <a:prstGeom prst="rect">
            <a:avLst/>
          </a:prstGeom>
          <a:noFill/>
          <a:ln w="9525">
            <a:noFill/>
            <a:miter lim="800000"/>
            <a:headEnd/>
            <a:tailEnd/>
          </a:ln>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smtClean="0">
                <a:solidFill>
                  <a:srgbClr val="588824"/>
                </a:solidFill>
              </a:rPr>
              <a:t>EU Projects</a:t>
            </a:r>
            <a:endParaRPr lang="en-US" b="1" dirty="0">
              <a:solidFill>
                <a:srgbClr val="588824"/>
              </a:solidFill>
            </a:endParaRPr>
          </a:p>
        </p:txBody>
      </p:sp>
      <p:sp>
        <p:nvSpPr>
          <p:cNvPr id="3" name="Content Placeholder 2"/>
          <p:cNvSpPr>
            <a:spLocks noGrp="1"/>
          </p:cNvSpPr>
          <p:nvPr>
            <p:ph sz="quarter" idx="1"/>
          </p:nvPr>
        </p:nvSpPr>
        <p:spPr/>
        <p:txBody>
          <a:bodyPr/>
          <a:lstStyle/>
          <a:p>
            <a:endParaRPr lang="sr-Latn-RS" sz="1600" dirty="0" smtClean="0">
              <a:latin typeface="Georgia" pitchFamily="18" charset="0"/>
            </a:endParaRPr>
          </a:p>
          <a:p>
            <a:endParaRPr lang="sr-Latn-RS" sz="1600" dirty="0" smtClean="0">
              <a:latin typeface="Georgia" pitchFamily="18" charset="0"/>
            </a:endParaRPr>
          </a:p>
          <a:p>
            <a:endParaRPr lang="sr-Latn-RS" sz="1600" dirty="0" smtClean="0">
              <a:latin typeface="Georgia" pitchFamily="18" charset="0"/>
            </a:endParaRPr>
          </a:p>
          <a:p>
            <a:endParaRPr lang="sr-Latn-RS" sz="1600" dirty="0" smtClean="0">
              <a:latin typeface="Georgia" pitchFamily="18" charset="0"/>
            </a:endParaRPr>
          </a:p>
          <a:p>
            <a:endParaRPr lang="sr-Latn-RS" sz="1600" dirty="0" smtClean="0">
              <a:latin typeface="Georgia" pitchFamily="18" charset="0"/>
            </a:endParaRPr>
          </a:p>
          <a:p>
            <a:r>
              <a:rPr lang="en-US" sz="1600" dirty="0" smtClean="0">
                <a:latin typeface="Georgia" pitchFamily="18" charset="0"/>
              </a:rPr>
              <a:t>- Project </a:t>
            </a:r>
            <a:r>
              <a:rPr lang="en-US" sz="1600" b="1" dirty="0" smtClean="0">
                <a:latin typeface="Georgia" pitchFamily="18" charset="0"/>
              </a:rPr>
              <a:t>P.R.I.D.E. Policies for Roma Inclusive Dimension in Europe </a:t>
            </a:r>
            <a:r>
              <a:rPr lang="en-US" sz="1600" dirty="0" smtClean="0">
                <a:latin typeface="Georgia" pitchFamily="18" charset="0"/>
              </a:rPr>
              <a:t>(2019 - 2021, 24 months) from the Erasmus + program. The goal of the project is the inclusion of Roma people, improving the position of the Roma population, especially young Roma teenagers in the education segment. Workshops, trainings and meetings with teams of teachers, mediators and trainers on the mentioned topic were realized. The Municipality of </a:t>
            </a:r>
            <a:r>
              <a:rPr lang="en-US" sz="1600" dirty="0" err="1" smtClean="0">
                <a:latin typeface="Georgia" pitchFamily="18" charset="0"/>
              </a:rPr>
              <a:t>Ruma</a:t>
            </a:r>
            <a:r>
              <a:rPr lang="en-US" sz="1600" dirty="0" smtClean="0">
                <a:latin typeface="Georgia" pitchFamily="18" charset="0"/>
              </a:rPr>
              <a:t> and the Youth Style Association are representatives of partners from Serbia, the project coordinator is Romania, and other partner countries are Italy, Greece and Turkey.</a:t>
            </a:r>
            <a:endParaRPr lang="en-US" sz="1600" dirty="0">
              <a:latin typeface="Georgia" pitchFamily="18" charset="0"/>
            </a:endParaRPr>
          </a:p>
        </p:txBody>
      </p:sp>
      <p:pic>
        <p:nvPicPr>
          <p:cNvPr id="4" name="Picture 5"/>
          <p:cNvPicPr>
            <a:picLocks noChangeAspect="1"/>
          </p:cNvPicPr>
          <p:nvPr/>
        </p:nvPicPr>
        <p:blipFill>
          <a:blip r:embed="rId2" cstate="print"/>
          <a:srcRect/>
          <a:stretch>
            <a:fillRect/>
          </a:stretch>
        </p:blipFill>
        <p:spPr bwMode="auto">
          <a:xfrm rot="-1660178">
            <a:off x="1854063" y="588515"/>
            <a:ext cx="1852592" cy="1228247"/>
          </a:xfrm>
          <a:prstGeom prst="rect">
            <a:avLst/>
          </a:prstGeom>
          <a:noFill/>
          <a:ln w="9525">
            <a:noFill/>
            <a:miter lim="800000"/>
            <a:headEnd/>
            <a:tailEnd/>
          </a:ln>
        </p:spPr>
      </p:pic>
      <p:pic>
        <p:nvPicPr>
          <p:cNvPr id="5" name="Picture 4"/>
          <p:cNvPicPr>
            <a:picLocks noChangeAspect="1"/>
          </p:cNvPicPr>
          <p:nvPr/>
        </p:nvPicPr>
        <p:blipFill>
          <a:blip r:embed="rId3" cstate="print"/>
          <a:srcRect/>
          <a:stretch>
            <a:fillRect/>
          </a:stretch>
        </p:blipFill>
        <p:spPr bwMode="auto">
          <a:xfrm rot="1727130">
            <a:off x="8344896" y="541604"/>
            <a:ext cx="1950790" cy="1302571"/>
          </a:xfrm>
          <a:prstGeom prst="rect">
            <a:avLst/>
          </a:prstGeom>
          <a:noFill/>
          <a:ln w="9525">
            <a:noFill/>
            <a:miter lim="800000"/>
            <a:headEnd/>
            <a:tailEnd/>
          </a:ln>
        </p:spPr>
      </p:pic>
      <p:pic>
        <p:nvPicPr>
          <p:cNvPr id="6"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10971212" y="304800"/>
            <a:ext cx="973137" cy="990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533400"/>
            <a:ext cx="11734800" cy="522288"/>
          </a:xfrm>
        </p:spPr>
        <p:txBody>
          <a:bodyPr>
            <a:noAutofit/>
          </a:bodyPr>
          <a:lstStyle/>
          <a:p>
            <a:pPr algn="ctr" eaLnBrk="1" fontAlgn="auto" hangingPunct="1">
              <a:spcAft>
                <a:spcPts val="0"/>
              </a:spcAft>
              <a:defRPr/>
            </a:pPr>
            <a:r>
              <a:rPr lang="en-US" sz="2800" b="1" dirty="0">
                <a:solidFill>
                  <a:srgbClr val="588824"/>
                </a:solidFill>
                <a:cs typeface="Arial" pitchFamily="34" charset="0"/>
              </a:rPr>
              <a:t>Analytical capabilities for supporting the local business community</a:t>
            </a:r>
            <a:endParaRPr lang="sr-Latn-RS" sz="2800" b="1" dirty="0" smtClean="0">
              <a:solidFill>
                <a:srgbClr val="588824"/>
              </a:solidFill>
              <a:cs typeface="Arial" pitchFamily="34" charset="0"/>
            </a:endParaRPr>
          </a:p>
        </p:txBody>
      </p:sp>
      <p:sp>
        <p:nvSpPr>
          <p:cNvPr id="4" name="Content Placeholder 3"/>
          <p:cNvSpPr>
            <a:spLocks noGrp="1"/>
          </p:cNvSpPr>
          <p:nvPr>
            <p:ph idx="1"/>
          </p:nvPr>
        </p:nvSpPr>
        <p:spPr>
          <a:xfrm>
            <a:off x="303212" y="1143000"/>
            <a:ext cx="11709400" cy="3990975"/>
          </a:xfrm>
        </p:spPr>
        <p:txBody>
          <a:bodyPr>
            <a:normAutofit fontScale="70000" lnSpcReduction="20000"/>
          </a:bodyPr>
          <a:lstStyle/>
          <a:p>
            <a:pPr algn="ctr" eaLnBrk="1" fontAlgn="auto" hangingPunct="1">
              <a:spcAft>
                <a:spcPts val="0"/>
              </a:spcAft>
              <a:buFont typeface="Wingdings 2"/>
              <a:buNone/>
              <a:defRPr/>
            </a:pPr>
            <a:endParaRPr lang="sr-Cyrl-RS" b="1" i="1" dirty="0" smtClean="0"/>
          </a:p>
          <a:p>
            <a:pPr algn="ctr" eaLnBrk="1" fontAlgn="auto" hangingPunct="1">
              <a:spcAft>
                <a:spcPts val="0"/>
              </a:spcAft>
              <a:buFont typeface="Wingdings 2"/>
              <a:buNone/>
              <a:defRPr/>
            </a:pPr>
            <a:endParaRPr lang="sr-Latn-RS" b="1" i="1" dirty="0" smtClean="0"/>
          </a:p>
          <a:p>
            <a:pPr algn="ctr" eaLnBrk="1" fontAlgn="auto" hangingPunct="1">
              <a:spcAft>
                <a:spcPts val="0"/>
              </a:spcAft>
              <a:buFont typeface="Wingdings 2"/>
              <a:buNone/>
              <a:defRPr/>
            </a:pPr>
            <a:endParaRPr lang="sr-Latn-RS" sz="2400" b="1" dirty="0" smtClean="0">
              <a:solidFill>
                <a:schemeClr val="accent1">
                  <a:lumMod val="50000"/>
                </a:schemeClr>
              </a:solidFill>
              <a:latin typeface="Calibri" pitchFamily="34" charset="0"/>
            </a:endParaRPr>
          </a:p>
          <a:p>
            <a:pPr algn="ctr" eaLnBrk="1" fontAlgn="auto" hangingPunct="1">
              <a:spcAft>
                <a:spcPts val="0"/>
              </a:spcAft>
              <a:buFont typeface="Wingdings 2"/>
              <a:buNone/>
              <a:defRPr/>
            </a:pPr>
            <a:r>
              <a:rPr lang="sr-Latn-RS" sz="2600" b="1" dirty="0" smtClean="0">
                <a:solidFill>
                  <a:schemeClr val="tx1"/>
                </a:solidFill>
                <a:latin typeface="+mj-lt"/>
              </a:rPr>
              <a:t>The Municipality of Ruma actively cooperates with business people</a:t>
            </a:r>
          </a:p>
          <a:p>
            <a:pPr algn="ctr" eaLnBrk="1" fontAlgn="auto" hangingPunct="1">
              <a:spcAft>
                <a:spcPts val="0"/>
              </a:spcAft>
              <a:buFont typeface="Wingdings 2"/>
              <a:buNone/>
              <a:defRPr/>
            </a:pPr>
            <a:r>
              <a:rPr lang="sr-Latn-RS" sz="2600" b="1" dirty="0" smtClean="0">
                <a:solidFill>
                  <a:schemeClr val="tx1"/>
                </a:solidFill>
                <a:latin typeface="+mj-lt"/>
              </a:rPr>
              <a:t>Economic council                                                                                         Social economic council  </a:t>
            </a:r>
          </a:p>
          <a:p>
            <a:pPr algn="ctr" eaLnBrk="1" fontAlgn="auto" hangingPunct="1">
              <a:spcAft>
                <a:spcPts val="0"/>
              </a:spcAft>
              <a:buFont typeface="Wingdings 2"/>
              <a:buNone/>
              <a:defRPr/>
            </a:pPr>
            <a:endParaRPr lang="sr-Cyrl-RS" b="1" dirty="0" smtClean="0"/>
          </a:p>
          <a:p>
            <a:pPr algn="ctr" eaLnBrk="1" fontAlgn="auto" hangingPunct="1">
              <a:spcAft>
                <a:spcPts val="0"/>
              </a:spcAft>
              <a:buFont typeface="Wingdings 2"/>
              <a:buNone/>
              <a:defRPr/>
            </a:pPr>
            <a:endParaRPr lang="sr-Cyrl-RS" b="1" dirty="0" smtClean="0"/>
          </a:p>
          <a:p>
            <a:pPr algn="ctr" eaLnBrk="1" fontAlgn="auto" hangingPunct="1">
              <a:spcAft>
                <a:spcPts val="0"/>
              </a:spcAft>
              <a:buFont typeface="Wingdings 2"/>
              <a:buNone/>
              <a:defRPr/>
            </a:pPr>
            <a:endParaRPr lang="sr-Cyrl-RS" b="1" dirty="0" smtClean="0"/>
          </a:p>
          <a:p>
            <a:pPr algn="ctr" eaLnBrk="1" fontAlgn="auto" hangingPunct="1">
              <a:spcAft>
                <a:spcPts val="0"/>
              </a:spcAft>
              <a:buFont typeface="Wingdings 2"/>
              <a:buNone/>
              <a:defRPr/>
            </a:pPr>
            <a:endParaRPr lang="sr-Cyrl-RS" b="1" dirty="0" smtClean="0"/>
          </a:p>
          <a:p>
            <a:pPr algn="ctr" eaLnBrk="1" fontAlgn="auto" hangingPunct="1">
              <a:spcAft>
                <a:spcPts val="0"/>
              </a:spcAft>
              <a:buFont typeface="Wingdings 2"/>
              <a:buNone/>
              <a:defRPr/>
            </a:pPr>
            <a:endParaRPr lang="sr-Cyrl-RS" b="1" dirty="0" smtClean="0"/>
          </a:p>
          <a:p>
            <a:pPr eaLnBrk="1" fontAlgn="auto" hangingPunct="1">
              <a:spcAft>
                <a:spcPts val="0"/>
              </a:spcAft>
              <a:buFont typeface="Wingdings 2"/>
              <a:buNone/>
              <a:defRPr/>
            </a:pPr>
            <a:endParaRPr lang="sr-Latn-RS" b="1" dirty="0" smtClean="0"/>
          </a:p>
          <a:p>
            <a:pPr eaLnBrk="1" fontAlgn="auto" hangingPunct="1">
              <a:spcAft>
                <a:spcPts val="0"/>
              </a:spcAft>
              <a:buFont typeface="Wingdings 2"/>
              <a:buNone/>
              <a:defRPr/>
            </a:pPr>
            <a:endParaRPr lang="sr-Latn-RS" b="1" dirty="0" smtClean="0"/>
          </a:p>
          <a:p>
            <a:pPr eaLnBrk="1" fontAlgn="auto" hangingPunct="1">
              <a:spcAft>
                <a:spcPts val="0"/>
              </a:spcAft>
              <a:buFont typeface="Wingdings 2"/>
              <a:buNone/>
              <a:defRPr/>
            </a:pPr>
            <a:r>
              <a:rPr lang="sr-Latn-RS" b="1" dirty="0" smtClean="0"/>
              <a:t> </a:t>
            </a:r>
          </a:p>
          <a:p>
            <a:pPr eaLnBrk="1" fontAlgn="auto" hangingPunct="1">
              <a:spcAft>
                <a:spcPts val="0"/>
              </a:spcAft>
              <a:buFont typeface="Wingdings 2"/>
              <a:buNone/>
              <a:defRPr/>
            </a:pPr>
            <a:endParaRPr lang="sr-Latn-RS" b="1" dirty="0"/>
          </a:p>
          <a:p>
            <a:pPr eaLnBrk="1" fontAlgn="auto" hangingPunct="1">
              <a:spcAft>
                <a:spcPts val="0"/>
              </a:spcAft>
              <a:buFont typeface="Wingdings 2"/>
              <a:buNone/>
              <a:defRPr/>
            </a:pPr>
            <a:endParaRPr lang="sr-Latn-RS" b="1" dirty="0" smtClean="0"/>
          </a:p>
          <a:p>
            <a:pPr eaLnBrk="1" fontAlgn="auto" hangingPunct="1">
              <a:spcAft>
                <a:spcPts val="0"/>
              </a:spcAft>
              <a:buFont typeface="Wingdings 2"/>
              <a:buNone/>
              <a:defRPr/>
            </a:pPr>
            <a:endParaRPr lang="sr-Latn-RS" b="1" dirty="0" smtClean="0"/>
          </a:p>
          <a:p>
            <a:pPr eaLnBrk="1" fontAlgn="auto" hangingPunct="1">
              <a:spcAft>
                <a:spcPts val="0"/>
              </a:spcAft>
              <a:buFont typeface="Wingdings 2"/>
              <a:buNone/>
              <a:defRPr/>
            </a:pPr>
            <a:endParaRPr lang="sr-Latn-RS" dirty="0" smtClean="0"/>
          </a:p>
        </p:txBody>
      </p:sp>
      <p:sp>
        <p:nvSpPr>
          <p:cNvPr id="14" name="Rectangle 13"/>
          <p:cNvSpPr/>
          <p:nvPr/>
        </p:nvSpPr>
        <p:spPr>
          <a:xfrm>
            <a:off x="227012" y="4953000"/>
            <a:ext cx="11293475" cy="1354195"/>
          </a:xfrm>
          <a:prstGeom prst="rect">
            <a:avLst/>
          </a:prstGeom>
        </p:spPr>
        <p:txBody>
          <a:bodyPr lIns="121899" tIns="60949" rIns="121899" bIns="60949">
            <a:spAutoFit/>
          </a:bodyPr>
          <a:lstStyle/>
          <a:p>
            <a:pPr fontAlgn="auto">
              <a:spcBef>
                <a:spcPts val="0"/>
              </a:spcBef>
              <a:spcAft>
                <a:spcPts val="0"/>
              </a:spcAft>
              <a:defRPr/>
            </a:pPr>
            <a:r>
              <a:rPr lang="en-US" sz="1600" dirty="0">
                <a:latin typeface="+mj-lt"/>
                <a:cs typeface="Arial" charset="0"/>
              </a:rPr>
              <a:t>Consultation with the business people </a:t>
            </a:r>
            <a:r>
              <a:rPr lang="sr-Latn-RS" sz="1600" dirty="0" smtClean="0">
                <a:latin typeface="+mj-lt"/>
                <a:cs typeface="Arial" charset="0"/>
              </a:rPr>
              <a:t>-t</a:t>
            </a:r>
            <a:r>
              <a:rPr lang="en-US" sz="1600" dirty="0" smtClean="0">
                <a:latin typeface="+mj-lt"/>
                <a:cs typeface="Arial" charset="0"/>
              </a:rPr>
              <a:t>here </a:t>
            </a:r>
            <a:r>
              <a:rPr lang="en-US" sz="1600" dirty="0">
                <a:latin typeface="+mj-lt"/>
                <a:cs typeface="Arial" charset="0"/>
              </a:rPr>
              <a:t>is a frequently updated poll on the website to find out the opinions of the public and the private sector about various subject matters essential for the local community development</a:t>
            </a:r>
            <a:r>
              <a:rPr lang="en-US" sz="1600" dirty="0" smtClean="0">
                <a:latin typeface="+mj-lt"/>
                <a:cs typeface="Arial" charset="0"/>
              </a:rPr>
              <a:t>.</a:t>
            </a:r>
            <a:endParaRPr lang="sr-Latn-RS" sz="1600" dirty="0" smtClean="0">
              <a:latin typeface="+mj-lt"/>
              <a:cs typeface="Arial" charset="0"/>
            </a:endParaRPr>
          </a:p>
          <a:p>
            <a:pPr fontAlgn="auto">
              <a:spcBef>
                <a:spcPts val="0"/>
              </a:spcBef>
              <a:spcAft>
                <a:spcPts val="0"/>
              </a:spcAft>
              <a:defRPr/>
            </a:pPr>
            <a:r>
              <a:rPr lang="en-US" sz="1600" b="1" dirty="0" smtClean="0">
                <a:latin typeface="+mj-lt"/>
                <a:cs typeface="Arial" charset="0"/>
              </a:rPr>
              <a:t> </a:t>
            </a:r>
            <a:r>
              <a:rPr lang="en-US" sz="1600" b="1" u="sng" dirty="0">
                <a:latin typeface="+mj-lt"/>
                <a:cs typeface="Arial" charset="0"/>
              </a:rPr>
              <a:t>"Invest in </a:t>
            </a:r>
            <a:r>
              <a:rPr lang="en-US" sz="1600" b="1" u="sng" dirty="0" err="1">
                <a:latin typeface="+mj-lt"/>
                <a:cs typeface="Arial" charset="0"/>
              </a:rPr>
              <a:t>Ruma</a:t>
            </a:r>
            <a:r>
              <a:rPr lang="en-US" sz="1600" b="1" u="sng" dirty="0">
                <a:latin typeface="+mj-lt"/>
                <a:cs typeface="Arial" charset="0"/>
              </a:rPr>
              <a:t>," </a:t>
            </a:r>
            <a:r>
              <a:rPr lang="en-US" sz="1600" dirty="0">
                <a:latin typeface="+mj-lt"/>
                <a:cs typeface="Arial" charset="0"/>
              </a:rPr>
              <a:t>a banner on the internet presentation, containing much information including the city presentation, municipal decisions, a strategic plan for sustainable development, local programs, investors guide, and companies' </a:t>
            </a:r>
            <a:r>
              <a:rPr lang="en-US" sz="1600" dirty="0" smtClean="0">
                <a:latin typeface="+mj-lt"/>
                <a:cs typeface="Arial" charset="0"/>
              </a:rPr>
              <a:t>register.</a:t>
            </a:r>
            <a:endParaRPr lang="en-US" sz="1600" dirty="0">
              <a:latin typeface="+mj-lt"/>
              <a:cs typeface="Arial" charset="0"/>
            </a:endParaRPr>
          </a:p>
        </p:txBody>
      </p:sp>
      <p:pic>
        <p:nvPicPr>
          <p:cNvPr id="15"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10971212" y="228600"/>
            <a:ext cx="973137" cy="990600"/>
          </a:xfrm>
          <a:prstGeom prst="rect">
            <a:avLst/>
          </a:prstGeom>
          <a:noFill/>
          <a:ln w="9525">
            <a:noFill/>
            <a:miter lim="800000"/>
            <a:headEnd/>
            <a:tailEnd/>
          </a:ln>
        </p:spPr>
      </p:pic>
      <p:pic>
        <p:nvPicPr>
          <p:cNvPr id="16" name="Picture 2" descr="C:\Users\Administrator\Desktop\11066-ses2.jpg"/>
          <p:cNvPicPr>
            <a:picLocks noChangeAspect="1" noChangeArrowheads="1"/>
          </p:cNvPicPr>
          <p:nvPr/>
        </p:nvPicPr>
        <p:blipFill>
          <a:blip r:embed="rId3" cstate="print"/>
          <a:stretch>
            <a:fillRect/>
          </a:stretch>
        </p:blipFill>
        <p:spPr bwMode="auto">
          <a:xfrm>
            <a:off x="460357" y="2438400"/>
            <a:ext cx="3343089" cy="2057400"/>
          </a:xfrm>
          <a:prstGeom prst="rect">
            <a:avLst/>
          </a:prstGeom>
          <a:noFill/>
        </p:spPr>
      </p:pic>
      <p:pic>
        <p:nvPicPr>
          <p:cNvPr id="17" name="Picture 3" descr="C:\Users\Administrator\Desktop\18879-aleksandra ciric 2022 ruma.jpg"/>
          <p:cNvPicPr>
            <a:picLocks noChangeAspect="1" noChangeArrowheads="1"/>
          </p:cNvPicPr>
          <p:nvPr/>
        </p:nvPicPr>
        <p:blipFill>
          <a:blip r:embed="rId4" cstate="print"/>
          <a:stretch>
            <a:fillRect/>
          </a:stretch>
        </p:blipFill>
        <p:spPr bwMode="auto">
          <a:xfrm>
            <a:off x="4341812" y="2438400"/>
            <a:ext cx="3317370" cy="2057222"/>
          </a:xfrm>
          <a:prstGeom prst="rect">
            <a:avLst/>
          </a:prstGeom>
          <a:noFill/>
        </p:spPr>
      </p:pic>
      <p:pic>
        <p:nvPicPr>
          <p:cNvPr id="18" name="Picture 21" descr="Ruma: OdrÅ¾ana sednica Socijalno-ekonomskog saveta"/>
          <p:cNvPicPr>
            <a:picLocks noChangeAspect="1" noChangeArrowheads="1"/>
          </p:cNvPicPr>
          <p:nvPr/>
        </p:nvPicPr>
        <p:blipFill>
          <a:blip r:embed="rId5" cstate="print"/>
          <a:stretch>
            <a:fillRect/>
          </a:stretch>
        </p:blipFill>
        <p:spPr bwMode="auto">
          <a:xfrm>
            <a:off x="8228012" y="2438400"/>
            <a:ext cx="3510888" cy="20574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sr-Latn-RS" b="1" dirty="0" smtClean="0">
                <a:solidFill>
                  <a:srgbClr val="588824"/>
                </a:solidFill>
              </a:rPr>
              <a:t>The Economic council of the Municipality of Ruma</a:t>
            </a:r>
            <a:endParaRPr lang="en-US" b="1" dirty="0" smtClean="0">
              <a:solidFill>
                <a:srgbClr val="588824"/>
              </a:solidFill>
            </a:endParaRPr>
          </a:p>
        </p:txBody>
      </p:sp>
      <p:sp>
        <p:nvSpPr>
          <p:cNvPr id="6" name="Rectangle 5"/>
          <p:cNvSpPr/>
          <p:nvPr/>
        </p:nvSpPr>
        <p:spPr>
          <a:xfrm>
            <a:off x="531813" y="2209800"/>
            <a:ext cx="6096000" cy="3046988"/>
          </a:xfrm>
          <a:prstGeom prst="rect">
            <a:avLst/>
          </a:prstGeom>
        </p:spPr>
        <p:txBody>
          <a:bodyPr>
            <a:spAutoFit/>
          </a:bodyPr>
          <a:lstStyle/>
          <a:p>
            <a:pPr algn="just">
              <a:lnSpc>
                <a:spcPct val="120000"/>
              </a:lnSpc>
              <a:buClr>
                <a:schemeClr val="accent1">
                  <a:lumMod val="50000"/>
                </a:schemeClr>
              </a:buClr>
              <a:buFont typeface="Wingdings" pitchFamily="2" charset="2"/>
              <a:buChar char="Ø"/>
              <a:defRPr/>
            </a:pPr>
            <a:r>
              <a:rPr lang="en-US" sz="1600" b="1" dirty="0">
                <a:latin typeface="+mj-lt"/>
              </a:rPr>
              <a:t>The Economic Council – </a:t>
            </a:r>
            <a:r>
              <a:rPr lang="en-US" sz="1600" dirty="0">
                <a:latin typeface="+mj-lt"/>
              </a:rPr>
              <a:t>Established in 2015, representing a link between the local self-government and the private sector to analyze and enhance the economic situation. The collaboration of the local self-government and business is encouraged to solve the vital public and economic issues jointly</a:t>
            </a:r>
            <a:r>
              <a:rPr lang="en-US" sz="1600" dirty="0" smtClean="0">
                <a:latin typeface="+mj-lt"/>
              </a:rPr>
              <a:t>.</a:t>
            </a:r>
            <a:endParaRPr lang="sr-Latn-RS" sz="1600" dirty="0" smtClean="0">
              <a:latin typeface="+mj-lt"/>
            </a:endParaRPr>
          </a:p>
          <a:p>
            <a:pPr algn="just">
              <a:lnSpc>
                <a:spcPct val="120000"/>
              </a:lnSpc>
              <a:buClr>
                <a:schemeClr val="accent1">
                  <a:lumMod val="50000"/>
                </a:schemeClr>
              </a:buClr>
              <a:buFont typeface="Wingdings" pitchFamily="2" charset="2"/>
              <a:buChar char="Ø"/>
              <a:defRPr/>
            </a:pPr>
            <a:endParaRPr lang="sr-Latn-RS" sz="1600" dirty="0" smtClean="0">
              <a:latin typeface="+mj-lt"/>
            </a:endParaRPr>
          </a:p>
          <a:p>
            <a:pPr algn="just">
              <a:lnSpc>
                <a:spcPct val="120000"/>
              </a:lnSpc>
              <a:buClr>
                <a:schemeClr val="accent1">
                  <a:lumMod val="50000"/>
                </a:schemeClr>
              </a:buClr>
              <a:buFont typeface="Wingdings" pitchFamily="2" charset="2"/>
              <a:buChar char="Ø"/>
              <a:defRPr/>
            </a:pPr>
            <a:r>
              <a:rPr lang="en-US" sz="1600" dirty="0" smtClean="0">
                <a:latin typeface="+mj-lt"/>
              </a:rPr>
              <a:t>The Economic Council consists of </a:t>
            </a:r>
            <a:r>
              <a:rPr lang="en-US" sz="1600" b="1" dirty="0" smtClean="0">
                <a:latin typeface="+mj-lt"/>
              </a:rPr>
              <a:t>1</a:t>
            </a:r>
            <a:r>
              <a:rPr lang="sr-Latn-RS" sz="1600" b="1" dirty="0" smtClean="0">
                <a:latin typeface="+mj-lt"/>
              </a:rPr>
              <a:t>6</a:t>
            </a:r>
            <a:r>
              <a:rPr lang="sr-Latn-RS" sz="1600" b="1" dirty="0" smtClean="0">
                <a:latin typeface="+mj-lt"/>
              </a:rPr>
              <a:t> </a:t>
            </a:r>
            <a:r>
              <a:rPr lang="en-US" sz="1600" b="1" dirty="0" smtClean="0">
                <a:latin typeface="+mj-lt"/>
              </a:rPr>
              <a:t>members-businessmen </a:t>
            </a:r>
            <a:r>
              <a:rPr lang="en-US" sz="1600" dirty="0" smtClean="0">
                <a:latin typeface="+mj-lt"/>
              </a:rPr>
              <a:t>who meet once in 3 months, work and decide collectively. A new convocation of </a:t>
            </a:r>
            <a:r>
              <a:rPr lang="sr-Latn-RS" sz="1600" dirty="0" smtClean="0">
                <a:latin typeface="+mj-lt"/>
              </a:rPr>
              <a:t>the Economic Council</a:t>
            </a:r>
            <a:r>
              <a:rPr lang="en-US" sz="1600" dirty="0" smtClean="0">
                <a:latin typeface="+mj-lt"/>
              </a:rPr>
              <a:t> representatives </a:t>
            </a:r>
            <a:r>
              <a:rPr lang="sr-Latn-RS" sz="1600" dirty="0" smtClean="0">
                <a:latin typeface="+mj-lt"/>
              </a:rPr>
              <a:t>has been </a:t>
            </a:r>
            <a:r>
              <a:rPr lang="en-US" sz="1600" dirty="0" smtClean="0">
                <a:latin typeface="+mj-lt"/>
              </a:rPr>
              <a:t>appointed on </a:t>
            </a:r>
            <a:r>
              <a:rPr lang="sr-Latn-RS" sz="1600" dirty="0" smtClean="0">
                <a:latin typeface="+mj-lt"/>
              </a:rPr>
              <a:t>January</a:t>
            </a:r>
            <a:r>
              <a:rPr lang="en-US" sz="1600" dirty="0" smtClean="0">
                <a:latin typeface="+mj-lt"/>
              </a:rPr>
              <a:t> </a:t>
            </a:r>
            <a:r>
              <a:rPr lang="sr-Latn-RS" sz="1600" dirty="0" smtClean="0">
                <a:latin typeface="+mj-lt"/>
              </a:rPr>
              <a:t>31</a:t>
            </a:r>
            <a:r>
              <a:rPr lang="en-US" sz="1600" dirty="0" smtClean="0">
                <a:latin typeface="+mj-lt"/>
              </a:rPr>
              <a:t>, 202</a:t>
            </a:r>
            <a:r>
              <a:rPr lang="sr-Latn-RS" sz="1600" dirty="0" smtClean="0">
                <a:latin typeface="+mj-lt"/>
              </a:rPr>
              <a:t>2</a:t>
            </a:r>
            <a:r>
              <a:rPr lang="en-US" sz="1600" dirty="0" smtClean="0">
                <a:latin typeface="+mj-lt"/>
              </a:rPr>
              <a:t>. </a:t>
            </a:r>
            <a:endParaRPr lang="sr-Latn-RS" sz="1600" dirty="0">
              <a:latin typeface="+mj-lt"/>
            </a:endParaRPr>
          </a:p>
        </p:txBody>
      </p:sp>
      <p:pic>
        <p:nvPicPr>
          <p:cNvPr id="15" name="Picture 14"/>
          <p:cNvPicPr>
            <a:picLocks noChangeAspect="1"/>
          </p:cNvPicPr>
          <p:nvPr/>
        </p:nvPicPr>
        <p:blipFill>
          <a:blip r:embed="rId2" cstate="print">
            <a:extLst/>
          </a:blip>
          <a:stretch>
            <a:fillRect/>
          </a:stretch>
        </p:blipFill>
        <p:spPr>
          <a:xfrm>
            <a:off x="7466013" y="4191001"/>
            <a:ext cx="3376163" cy="1904999"/>
          </a:xfrm>
          <a:prstGeom prst="rect">
            <a:avLst/>
          </a:prstGeom>
          <a:effectLst>
            <a:innerShdw blurRad="114300">
              <a:prstClr val="black"/>
            </a:innerShdw>
          </a:effectLst>
          <a:scene3d>
            <a:camera prst="perspectiveContrastingLeftFacing"/>
            <a:lightRig rig="threePt" dir="t"/>
          </a:scene3d>
        </p:spPr>
      </p:pic>
      <p:pic>
        <p:nvPicPr>
          <p:cNvPr id="7" name="Picture 16" descr="http://www.ruma.rs/portal2/jupgrade/templates/mx_joofree9/images/logo/logo.png"/>
          <p:cNvPicPr>
            <a:picLocks noChangeAspect="1" noChangeArrowheads="1"/>
          </p:cNvPicPr>
          <p:nvPr/>
        </p:nvPicPr>
        <p:blipFill>
          <a:blip r:embed="rId3" cstate="print"/>
          <a:srcRect/>
          <a:stretch>
            <a:fillRect/>
          </a:stretch>
        </p:blipFill>
        <p:spPr bwMode="auto">
          <a:xfrm>
            <a:off x="11352212" y="0"/>
            <a:ext cx="973137" cy="990600"/>
          </a:xfrm>
          <a:prstGeom prst="rect">
            <a:avLst/>
          </a:prstGeom>
          <a:noFill/>
          <a:ln w="9525">
            <a:noFill/>
            <a:miter lim="800000"/>
            <a:headEnd/>
            <a:tailEnd/>
          </a:ln>
        </p:spPr>
      </p:pic>
      <p:pic>
        <p:nvPicPr>
          <p:cNvPr id="9" name="Content Placeholder 11" descr="privrednisavetsednicafeb2019.jpg"/>
          <p:cNvPicPr>
            <a:picLocks noGrp="1" noChangeAspect="1"/>
          </p:cNvPicPr>
          <p:nvPr>
            <p:ph sz="quarter" idx="1"/>
          </p:nvPr>
        </p:nvPicPr>
        <p:blipFill>
          <a:blip r:embed="rId4" cstate="print"/>
          <a:stretch>
            <a:fillRect/>
          </a:stretch>
        </p:blipFill>
        <p:spPr>
          <a:xfrm>
            <a:off x="7389812" y="1828800"/>
            <a:ext cx="3187593"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6"/>
          <p:cNvSpPr txBox="1">
            <a:spLocks noChangeArrowheads="1"/>
          </p:cNvSpPr>
          <p:nvPr/>
        </p:nvSpPr>
        <p:spPr bwMode="auto">
          <a:xfrm>
            <a:off x="4189413" y="1295400"/>
            <a:ext cx="3581400" cy="707886"/>
          </a:xfrm>
          <a:prstGeom prst="rect">
            <a:avLst/>
          </a:prstGeom>
          <a:noFill/>
          <a:ln w="9525">
            <a:noFill/>
            <a:miter lim="800000"/>
            <a:headEnd/>
            <a:tailEnd/>
          </a:ln>
        </p:spPr>
        <p:txBody>
          <a:bodyPr>
            <a:spAutoFit/>
          </a:bodyPr>
          <a:lstStyle/>
          <a:p>
            <a:pPr algn="ctr"/>
            <a:r>
              <a:rPr lang="sr-Latn-RS" sz="2000" b="1" u="sng" dirty="0" smtClean="0">
                <a:solidFill>
                  <a:srgbClr val="588824"/>
                </a:solidFill>
                <a:latin typeface="+mj-lt"/>
              </a:rPr>
              <a:t>FIVE MAIN REASONS FOR INVESTING</a:t>
            </a:r>
            <a:endParaRPr lang="en-US" sz="2000" b="1" u="sng" dirty="0">
              <a:solidFill>
                <a:srgbClr val="588824"/>
              </a:solidFill>
              <a:latin typeface="+mj-lt"/>
            </a:endParaRPr>
          </a:p>
        </p:txBody>
      </p:sp>
      <p:sp>
        <p:nvSpPr>
          <p:cNvPr id="3" name="TextBox 1"/>
          <p:cNvSpPr txBox="1">
            <a:spLocks noChangeArrowheads="1"/>
          </p:cNvSpPr>
          <p:nvPr/>
        </p:nvSpPr>
        <p:spPr bwMode="auto">
          <a:xfrm>
            <a:off x="1566862" y="1874837"/>
            <a:ext cx="3048000" cy="861774"/>
          </a:xfrm>
          <a:prstGeom prst="rect">
            <a:avLst/>
          </a:prstGeom>
          <a:noFill/>
          <a:ln>
            <a:noFill/>
          </a:ln>
          <a:extLst/>
        </p:spPr>
        <p:txBody>
          <a:bodyPr>
            <a:spAutoFit/>
          </a:bodyPr>
          <a:lstStyle>
            <a:lvl1pPr eaLnBrk="0" hangingPunct="0">
              <a:spcBef>
                <a:spcPct val="20000"/>
              </a:spcBef>
              <a:buClr>
                <a:srgbClr val="F68426"/>
              </a:buClr>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ClrTx/>
              <a:buFontTx/>
              <a:buNone/>
              <a:defRPr/>
            </a:pPr>
            <a:r>
              <a:rPr lang="sr-Latn-RS" altLang="sr-Latn-RS" sz="1400" dirty="0" smtClean="0">
                <a:ln w="3175">
                  <a:solidFill>
                    <a:schemeClr val="bg1"/>
                  </a:solidFill>
                </a:ln>
                <a:solidFill>
                  <a:schemeClr val="bg1"/>
                </a:solidFill>
                <a:latin typeface="Hero" pitchFamily="50" charset="0"/>
                <a:cs typeface="Arial" charset="0"/>
              </a:rPr>
              <a:t>Great geostrategic position</a:t>
            </a:r>
          </a:p>
          <a:p>
            <a:pPr eaLnBrk="1" hangingPunct="1">
              <a:spcBef>
                <a:spcPct val="0"/>
              </a:spcBef>
              <a:buClrTx/>
              <a:buFontTx/>
              <a:buNone/>
              <a:defRPr/>
            </a:pPr>
            <a:r>
              <a:rPr lang="sr-Latn-RS" altLang="sr-Latn-RS" sz="1100" dirty="0" smtClean="0">
                <a:ln w="3175">
                  <a:solidFill>
                    <a:schemeClr val="bg1"/>
                  </a:solidFill>
                </a:ln>
                <a:solidFill>
                  <a:schemeClr val="bg1"/>
                </a:solidFill>
                <a:latin typeface="Hero" pitchFamily="50" charset="0"/>
                <a:cs typeface="Arial" charset="0"/>
              </a:rPr>
              <a:t>- Direct access to E70 &amp; E75 highways   </a:t>
            </a:r>
            <a:endParaRPr lang="en-US" altLang="sr-Latn-RS" sz="1100" dirty="0" smtClean="0">
              <a:ln w="3175">
                <a:solidFill>
                  <a:schemeClr val="bg1"/>
                </a:solidFill>
              </a:ln>
              <a:solidFill>
                <a:schemeClr val="bg1"/>
              </a:solidFill>
              <a:latin typeface="Hero" pitchFamily="50" charset="0"/>
              <a:cs typeface="Arial" charset="0"/>
            </a:endParaRPr>
          </a:p>
        </p:txBody>
      </p:sp>
      <p:sp>
        <p:nvSpPr>
          <p:cNvPr id="6" name="TextBox 27"/>
          <p:cNvSpPr txBox="1">
            <a:spLocks noChangeArrowheads="1"/>
          </p:cNvSpPr>
          <p:nvPr/>
        </p:nvSpPr>
        <p:spPr bwMode="auto">
          <a:xfrm>
            <a:off x="4462462" y="2609829"/>
            <a:ext cx="3048000" cy="861774"/>
          </a:xfrm>
          <a:prstGeom prst="rect">
            <a:avLst/>
          </a:prstGeom>
          <a:noFill/>
          <a:ln>
            <a:noFill/>
          </a:ln>
          <a:extLst/>
        </p:spPr>
        <p:txBody>
          <a:bodyPr>
            <a:spAutoFit/>
          </a:bodyPr>
          <a:lstStyle>
            <a:lvl1pPr eaLnBrk="0" hangingPunct="0">
              <a:spcBef>
                <a:spcPct val="20000"/>
              </a:spcBef>
              <a:buClr>
                <a:srgbClr val="F68426"/>
              </a:buClr>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ClrTx/>
              <a:buFont typeface="Arial" charset="0"/>
              <a:buNone/>
              <a:defRPr/>
            </a:pPr>
            <a:r>
              <a:rPr lang="sr-Latn-RS" altLang="sr-Latn-RS" sz="1400" dirty="0" smtClean="0">
                <a:ln w="3175">
                  <a:solidFill>
                    <a:schemeClr val="bg1"/>
                  </a:solidFill>
                </a:ln>
                <a:solidFill>
                  <a:schemeClr val="bg1"/>
                </a:solidFill>
                <a:latin typeface="Hero" pitchFamily="50" charset="0"/>
                <a:cs typeface="Arial" charset="0"/>
              </a:rPr>
              <a:t>A municipality with a clear vision</a:t>
            </a:r>
          </a:p>
          <a:p>
            <a:pPr eaLnBrk="1" hangingPunct="1">
              <a:spcBef>
                <a:spcPct val="0"/>
              </a:spcBef>
              <a:buClrTx/>
              <a:buFont typeface="Arial" charset="0"/>
              <a:buNone/>
              <a:defRPr/>
            </a:pPr>
            <a:r>
              <a:rPr lang="sr-Latn-RS" altLang="sr-Latn-RS" sz="1100" dirty="0" smtClean="0">
                <a:ln w="3175">
                  <a:solidFill>
                    <a:prstClr val="white"/>
                  </a:solidFill>
                </a:ln>
                <a:solidFill>
                  <a:prstClr val="white"/>
                </a:solidFill>
                <a:latin typeface="Hero" pitchFamily="50" charset="0"/>
                <a:cs typeface="Arial" charset="0"/>
              </a:rPr>
              <a:t>                        - Strategic </a:t>
            </a:r>
            <a:r>
              <a:rPr lang="sr-Latn-RS" altLang="sr-Latn-RS" sz="1100" dirty="0">
                <a:ln w="3175">
                  <a:solidFill>
                    <a:prstClr val="white"/>
                  </a:solidFill>
                </a:ln>
                <a:solidFill>
                  <a:prstClr val="white"/>
                </a:solidFill>
                <a:latin typeface="Hero" pitchFamily="50" charset="0"/>
                <a:cs typeface="Arial" charset="0"/>
              </a:rPr>
              <a:t>plan for </a:t>
            </a:r>
            <a:r>
              <a:rPr lang="sr-Latn-RS" altLang="sr-Latn-RS" sz="1100" dirty="0" smtClean="0">
                <a:ln w="3175">
                  <a:solidFill>
                    <a:prstClr val="white"/>
                  </a:solidFill>
                </a:ln>
                <a:solidFill>
                  <a:prstClr val="white"/>
                </a:solidFill>
                <a:latin typeface="Hero" pitchFamily="50" charset="0"/>
                <a:cs typeface="Arial" charset="0"/>
              </a:rPr>
              <a:t>2014-2020</a:t>
            </a:r>
            <a:endParaRPr lang="en-US" altLang="sr-Latn-RS" sz="1100" dirty="0">
              <a:ln w="3175">
                <a:solidFill>
                  <a:prstClr val="white"/>
                </a:solidFill>
              </a:ln>
              <a:solidFill>
                <a:prstClr val="white"/>
              </a:solidFill>
              <a:latin typeface="Hero" pitchFamily="50" charset="0"/>
              <a:cs typeface="Arial" charset="0"/>
            </a:endParaRPr>
          </a:p>
        </p:txBody>
      </p:sp>
      <p:sp>
        <p:nvSpPr>
          <p:cNvPr id="8" name="TextBox 7"/>
          <p:cNvSpPr txBox="1"/>
          <p:nvPr/>
        </p:nvSpPr>
        <p:spPr>
          <a:xfrm>
            <a:off x="836613" y="228600"/>
            <a:ext cx="10287000" cy="646113"/>
          </a:xfrm>
          <a:prstGeom prst="rect">
            <a:avLst/>
          </a:prstGeom>
          <a:solidFill>
            <a:schemeClr val="bg1">
              <a:lumMod val="95000"/>
            </a:schemeClr>
          </a:solidFill>
          <a:ln w="9525">
            <a:noFill/>
            <a:miter lim="800000"/>
            <a:headEnd/>
            <a:tailEnd/>
          </a:ln>
        </p:spPr>
        <p:txBody>
          <a:bodyPr anchor="b">
            <a:spAutoFit/>
          </a:bodyPr>
          <a:lstStyle/>
          <a:p>
            <a:pPr algn="ctr">
              <a:defRPr/>
            </a:pPr>
            <a:r>
              <a:rPr lang="sr-Latn-RS" sz="3600" b="1" noProof="1" smtClean="0">
                <a:solidFill>
                  <a:srgbClr val="588824"/>
                </a:solidFill>
                <a:latin typeface="+mj-lt"/>
                <a:cs typeface="Arial" charset="0"/>
              </a:rPr>
              <a:t>Why investing in the municipality of Ruma</a:t>
            </a:r>
            <a:endParaRPr lang="sr-Latn-RS" sz="3600" b="1" noProof="1">
              <a:solidFill>
                <a:srgbClr val="588824"/>
              </a:solidFill>
              <a:latin typeface="+mj-lt"/>
              <a:cs typeface="Arial" charset="0"/>
            </a:endParaRPr>
          </a:p>
        </p:txBody>
      </p:sp>
      <p:sp>
        <p:nvSpPr>
          <p:cNvPr id="11" name="TextBox 1"/>
          <p:cNvSpPr txBox="1">
            <a:spLocks noChangeArrowheads="1"/>
          </p:cNvSpPr>
          <p:nvPr/>
        </p:nvSpPr>
        <p:spPr bwMode="auto">
          <a:xfrm>
            <a:off x="1217613" y="1828800"/>
            <a:ext cx="2895600" cy="1077218"/>
          </a:xfrm>
          <a:prstGeom prst="rect">
            <a:avLst/>
          </a:prstGeom>
          <a:noFill/>
          <a:ln>
            <a:noFill/>
          </a:ln>
          <a:extLst/>
        </p:spPr>
        <p:txBody>
          <a:bodyPr>
            <a:spAutoFit/>
          </a:bodyPr>
          <a:ls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sr-Latn-RS" altLang="sr-Latn-RS" sz="1600" dirty="0" smtClean="0">
                <a:latin typeface="+mj-lt"/>
              </a:rPr>
              <a:t>Great Geostrategic position</a:t>
            </a:r>
            <a:r>
              <a:rPr lang="sr-Latn-RS" altLang="sr-Latn-RS" sz="1600" dirty="0" smtClean="0">
                <a:effectLst>
                  <a:outerShdw blurRad="38100" dist="38100" dir="2700000" algn="tl">
                    <a:srgbClr val="000000">
                      <a:alpha val="43137"/>
                    </a:srgbClr>
                  </a:outerShdw>
                </a:effectLst>
                <a:latin typeface="+mj-lt"/>
              </a:rPr>
              <a:t>:</a:t>
            </a:r>
            <a:endParaRPr lang="en-US" altLang="sr-Latn-RS" sz="1600" dirty="0" smtClean="0">
              <a:effectLst>
                <a:outerShdw blurRad="38100" dist="38100" dir="2700000" algn="tl">
                  <a:srgbClr val="000000">
                    <a:alpha val="43137"/>
                  </a:srgbClr>
                </a:outerShdw>
              </a:effectLst>
              <a:latin typeface="+mj-lt"/>
            </a:endParaRPr>
          </a:p>
          <a:p>
            <a:pPr marL="85725" indent="-85725">
              <a:defRPr/>
            </a:pPr>
            <a:r>
              <a:rPr lang="en-US" altLang="sr-Latn-RS" sz="1600" dirty="0" smtClean="0">
                <a:latin typeface="+mj-lt"/>
              </a:rPr>
              <a:t>- </a:t>
            </a:r>
            <a:r>
              <a:rPr lang="sr-Latn-RS" altLang="sr-Latn-RS" sz="1600" dirty="0" smtClean="0">
                <a:latin typeface="+mj-lt"/>
              </a:rPr>
              <a:t>Vicinity of the capitol, international airport, highways, and railways</a:t>
            </a:r>
            <a:r>
              <a:rPr lang="sr-Latn-RS" altLang="sr-Latn-RS" sz="1600" dirty="0" smtClean="0">
                <a:latin typeface="Cambria" pitchFamily="18" charset="0"/>
              </a:rPr>
              <a:t>;</a:t>
            </a:r>
            <a:endParaRPr lang="en-US" altLang="sr-Latn-RS" sz="1600" dirty="0">
              <a:latin typeface="Cambria" pitchFamily="18" charset="0"/>
            </a:endParaRPr>
          </a:p>
        </p:txBody>
      </p:sp>
      <p:sp>
        <p:nvSpPr>
          <p:cNvPr id="12" name="TextBox 11"/>
          <p:cNvSpPr txBox="1">
            <a:spLocks noChangeArrowheads="1"/>
          </p:cNvSpPr>
          <p:nvPr/>
        </p:nvSpPr>
        <p:spPr bwMode="auto">
          <a:xfrm>
            <a:off x="8609013" y="1600200"/>
            <a:ext cx="2057400" cy="1738938"/>
          </a:xfrm>
          <a:prstGeom prst="rect">
            <a:avLst/>
          </a:prstGeom>
          <a:noFill/>
          <a:ln>
            <a:noFill/>
          </a:ln>
          <a:extLst/>
        </p:spPr>
        <p:txBody>
          <a:bodyPr>
            <a:spAutoFit/>
          </a:bodyP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ClrTx/>
              <a:buFontTx/>
              <a:buNone/>
              <a:defRPr/>
            </a:pPr>
            <a:r>
              <a:rPr lang="sr-Latn-RS" altLang="sr-Latn-RS" sz="1600" dirty="0" smtClean="0">
                <a:effectLst>
                  <a:outerShdw blurRad="38100" dist="38100" dir="2700000" algn="tl">
                    <a:srgbClr val="C0C0C0"/>
                  </a:outerShdw>
                </a:effectLst>
                <a:latin typeface="+mj-lt"/>
                <a:cs typeface="Arial" charset="0"/>
              </a:rPr>
              <a:t>Cost-effective:</a:t>
            </a:r>
            <a:endParaRPr lang="en-US" altLang="sr-Latn-RS" sz="1600" dirty="0">
              <a:effectLst>
                <a:outerShdw blurRad="38100" dist="38100" dir="2700000" algn="tl">
                  <a:srgbClr val="C0C0C0"/>
                </a:outerShdw>
              </a:effectLst>
              <a:latin typeface="+mj-lt"/>
              <a:cs typeface="Arial" charset="0"/>
            </a:endParaRPr>
          </a:p>
          <a:p>
            <a:pPr>
              <a:spcBef>
                <a:spcPct val="0"/>
              </a:spcBef>
              <a:buClrTx/>
              <a:buFontTx/>
              <a:buNone/>
              <a:defRPr/>
            </a:pPr>
            <a:r>
              <a:rPr lang="en-US" altLang="sr-Latn-RS" sz="1600" dirty="0" smtClean="0">
                <a:latin typeface="+mj-lt"/>
                <a:cs typeface="Arial" charset="0"/>
              </a:rPr>
              <a:t>- </a:t>
            </a:r>
            <a:r>
              <a:rPr lang="sr-Latn-RS" altLang="sr-Latn-RS" sz="1600" dirty="0" smtClean="0">
                <a:latin typeface="+mj-lt"/>
                <a:cs typeface="Arial" charset="0"/>
              </a:rPr>
              <a:t> A qualified workforce, building charges, and land costs at competitive pricing;</a:t>
            </a:r>
            <a:endParaRPr lang="en-US" altLang="sr-Latn-RS" sz="1600" dirty="0" smtClean="0">
              <a:latin typeface="+mj-lt"/>
              <a:cs typeface="Arial" charset="0"/>
            </a:endParaRPr>
          </a:p>
          <a:p>
            <a:pPr>
              <a:spcBef>
                <a:spcPct val="0"/>
              </a:spcBef>
              <a:buClrTx/>
              <a:buFontTx/>
              <a:buNone/>
              <a:defRPr/>
            </a:pPr>
            <a:endParaRPr lang="en-US" altLang="sr-Latn-RS" sz="1100" i="1" dirty="0" smtClean="0">
              <a:solidFill>
                <a:schemeClr val="bg1"/>
              </a:solidFill>
              <a:latin typeface="Hero" pitchFamily="50" charset="0"/>
              <a:cs typeface="Arial" charset="0"/>
            </a:endParaRPr>
          </a:p>
        </p:txBody>
      </p:sp>
      <p:sp>
        <p:nvSpPr>
          <p:cNvPr id="13" name="TextBox 23"/>
          <p:cNvSpPr txBox="1">
            <a:spLocks noChangeArrowheads="1"/>
          </p:cNvSpPr>
          <p:nvPr/>
        </p:nvSpPr>
        <p:spPr bwMode="auto">
          <a:xfrm>
            <a:off x="1370013" y="3429000"/>
            <a:ext cx="2133600" cy="584775"/>
          </a:xfrm>
          <a:prstGeom prst="rect">
            <a:avLst/>
          </a:prstGeom>
          <a:noFill/>
          <a:ln>
            <a:noFill/>
          </a:ln>
          <a:extLst/>
        </p:spPr>
        <p:txBody>
          <a:bodyPr>
            <a:spAutoFit/>
          </a:bodyP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ClrTx/>
              <a:buFontTx/>
              <a:buNone/>
              <a:defRPr/>
            </a:pPr>
            <a:r>
              <a:rPr lang="en-US" altLang="sr-Latn-RS" sz="1600" dirty="0">
                <a:latin typeface="+mj-lt"/>
                <a:cs typeface="Arial" charset="0"/>
              </a:rPr>
              <a:t>Promptly issuing of building </a:t>
            </a:r>
            <a:r>
              <a:rPr lang="en-US" altLang="sr-Latn-RS" sz="1600" dirty="0" smtClean="0">
                <a:latin typeface="+mj-lt"/>
                <a:cs typeface="Arial" charset="0"/>
              </a:rPr>
              <a:t>permits</a:t>
            </a:r>
            <a:r>
              <a:rPr lang="sr-Latn-RS" altLang="sr-Latn-RS" sz="1600" dirty="0" smtClean="0">
                <a:latin typeface="+mj-lt"/>
                <a:cs typeface="Arial" charset="0"/>
              </a:rPr>
              <a:t>;</a:t>
            </a:r>
            <a:endParaRPr lang="en-US" altLang="sr-Latn-RS" sz="1600" dirty="0" smtClean="0">
              <a:latin typeface="+mj-lt"/>
              <a:cs typeface="Arial" charset="0"/>
            </a:endParaRPr>
          </a:p>
        </p:txBody>
      </p:sp>
      <p:sp>
        <p:nvSpPr>
          <p:cNvPr id="14" name="TextBox 25"/>
          <p:cNvSpPr txBox="1">
            <a:spLocks noChangeArrowheads="1"/>
          </p:cNvSpPr>
          <p:nvPr/>
        </p:nvSpPr>
        <p:spPr bwMode="auto">
          <a:xfrm>
            <a:off x="8532813" y="4876800"/>
            <a:ext cx="2895600" cy="584775"/>
          </a:xfrm>
          <a:prstGeom prst="rect">
            <a:avLst/>
          </a:prstGeom>
          <a:noFill/>
          <a:ln>
            <a:noFill/>
          </a:ln>
          <a:extLst/>
        </p:spPr>
        <p:txBody>
          <a:bodyPr wrap="square">
            <a:spAutoFit/>
          </a:bodyP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ClrTx/>
              <a:buFontTx/>
              <a:buNone/>
              <a:defRPr/>
            </a:pPr>
            <a:r>
              <a:rPr lang="sr-Latn-RS" altLang="sr-Latn-RS" sz="1600" dirty="0" smtClean="0">
                <a:effectLst>
                  <a:outerShdw blurRad="38100" dist="38100" dir="2700000" algn="tl">
                    <a:srgbClr val="C0C0C0"/>
                  </a:outerShdw>
                </a:effectLst>
                <a:latin typeface="+mj-lt"/>
                <a:cs typeface="Arial" charset="0"/>
              </a:rPr>
              <a:t>Special incentives for investors</a:t>
            </a:r>
            <a:r>
              <a:rPr lang="sr-Latn-RS" altLang="sr-Latn-RS" sz="1600" dirty="0">
                <a:effectLst>
                  <a:outerShdw blurRad="38100" dist="38100" dir="2700000" algn="tl">
                    <a:srgbClr val="C0C0C0"/>
                  </a:outerShdw>
                </a:effectLst>
                <a:latin typeface="+mj-lt"/>
                <a:cs typeface="Arial" charset="0"/>
              </a:rPr>
              <a:t>.</a:t>
            </a:r>
            <a:endParaRPr lang="en-US" altLang="sr-Latn-RS" sz="1600" dirty="0" smtClean="0">
              <a:effectLst>
                <a:outerShdw blurRad="38100" dist="38100" dir="2700000" algn="tl">
                  <a:srgbClr val="C0C0C0"/>
                </a:outerShdw>
              </a:effectLst>
              <a:latin typeface="+mj-lt"/>
              <a:cs typeface="Arial" charset="0"/>
            </a:endParaRPr>
          </a:p>
        </p:txBody>
      </p:sp>
      <p:sp>
        <p:nvSpPr>
          <p:cNvPr id="15" name="TextBox 27"/>
          <p:cNvSpPr txBox="1">
            <a:spLocks noChangeArrowheads="1"/>
          </p:cNvSpPr>
          <p:nvPr/>
        </p:nvSpPr>
        <p:spPr bwMode="auto">
          <a:xfrm>
            <a:off x="8532813" y="3352800"/>
            <a:ext cx="2286000" cy="1323439"/>
          </a:xfrm>
          <a:prstGeom prst="rect">
            <a:avLst/>
          </a:prstGeom>
          <a:noFill/>
          <a:ln>
            <a:noFill/>
          </a:ln>
          <a:extLst/>
        </p:spPr>
        <p:txBody>
          <a:bodyPr>
            <a:spAutoFit/>
          </a:bodyP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ClrTx/>
              <a:buFontTx/>
              <a:buNone/>
              <a:defRPr/>
            </a:pPr>
            <a:r>
              <a:rPr lang="en-US" altLang="sr-Latn-RS" sz="1600" dirty="0">
                <a:effectLst>
                  <a:outerShdw blurRad="38100" dist="38100" dir="2700000" algn="tl">
                    <a:srgbClr val="C0C0C0"/>
                  </a:outerShdw>
                </a:effectLst>
                <a:latin typeface="+mj-lt"/>
                <a:cs typeface="Arial" charset="0"/>
              </a:rPr>
              <a:t>Attractive business locations – direct access to the E-70 highway and five industry zones;</a:t>
            </a:r>
            <a:endParaRPr lang="en-US" altLang="sr-Latn-RS" sz="1600" dirty="0" smtClean="0">
              <a:latin typeface="+mj-lt"/>
              <a:cs typeface="Arial" charset="0"/>
            </a:endParaRPr>
          </a:p>
        </p:txBody>
      </p:sp>
      <p:sp>
        <p:nvSpPr>
          <p:cNvPr id="17" name="Oval 16"/>
          <p:cNvSpPr/>
          <p:nvPr/>
        </p:nvSpPr>
        <p:spPr>
          <a:xfrm>
            <a:off x="1217613" y="1371600"/>
            <a:ext cx="457200" cy="419100"/>
          </a:xfrm>
          <a:prstGeom prst="ellipse">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r>
              <a:rPr lang="sr-Cyrl-RS" sz="2400" b="1" dirty="0">
                <a:solidFill>
                  <a:srgbClr val="588824"/>
                </a:solidFill>
              </a:rPr>
              <a:t>1</a:t>
            </a:r>
            <a:endParaRPr lang="sr-Latn-RS" sz="2400" b="1" dirty="0">
              <a:solidFill>
                <a:srgbClr val="588824"/>
              </a:solidFill>
            </a:endParaRPr>
          </a:p>
        </p:txBody>
      </p:sp>
      <p:sp>
        <p:nvSpPr>
          <p:cNvPr id="18" name="Oval 17"/>
          <p:cNvSpPr/>
          <p:nvPr/>
        </p:nvSpPr>
        <p:spPr>
          <a:xfrm>
            <a:off x="7999413" y="1371600"/>
            <a:ext cx="460375" cy="417513"/>
          </a:xfrm>
          <a:prstGeom prst="ellipse">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r>
              <a:rPr lang="sr-Cyrl-RS" sz="2400" b="1" dirty="0">
                <a:solidFill>
                  <a:srgbClr val="588824"/>
                </a:solidFill>
              </a:rPr>
              <a:t>2</a:t>
            </a:r>
            <a:endParaRPr lang="sr-Latn-RS" sz="2400" b="1" dirty="0">
              <a:solidFill>
                <a:srgbClr val="588824"/>
              </a:solidFill>
            </a:endParaRPr>
          </a:p>
        </p:txBody>
      </p:sp>
      <p:sp>
        <p:nvSpPr>
          <p:cNvPr id="19" name="Oval 18"/>
          <p:cNvSpPr/>
          <p:nvPr/>
        </p:nvSpPr>
        <p:spPr>
          <a:xfrm>
            <a:off x="7999413" y="2743200"/>
            <a:ext cx="460375" cy="417513"/>
          </a:xfrm>
          <a:prstGeom prst="ellipse">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r>
              <a:rPr lang="sr-Cyrl-RS" sz="2400" b="1" dirty="0">
                <a:solidFill>
                  <a:srgbClr val="588824"/>
                </a:solidFill>
              </a:rPr>
              <a:t>4</a:t>
            </a:r>
            <a:endParaRPr lang="sr-Latn-RS" sz="2400" b="1" dirty="0">
              <a:solidFill>
                <a:srgbClr val="588824"/>
              </a:solidFill>
            </a:endParaRPr>
          </a:p>
        </p:txBody>
      </p:sp>
      <p:sp>
        <p:nvSpPr>
          <p:cNvPr id="20" name="Oval 19"/>
          <p:cNvSpPr/>
          <p:nvPr/>
        </p:nvSpPr>
        <p:spPr>
          <a:xfrm>
            <a:off x="1217613" y="2895600"/>
            <a:ext cx="460375" cy="417513"/>
          </a:xfrm>
          <a:prstGeom prst="ellipse">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r>
              <a:rPr lang="sr-Cyrl-RS" sz="2400" b="1" dirty="0">
                <a:solidFill>
                  <a:srgbClr val="588824"/>
                </a:solidFill>
              </a:rPr>
              <a:t>3</a:t>
            </a:r>
            <a:endParaRPr lang="sr-Latn-RS" sz="2400" b="1" dirty="0">
              <a:solidFill>
                <a:srgbClr val="588824"/>
              </a:solidFill>
            </a:endParaRPr>
          </a:p>
        </p:txBody>
      </p:sp>
      <p:sp>
        <p:nvSpPr>
          <p:cNvPr id="21" name="Oval 20"/>
          <p:cNvSpPr/>
          <p:nvPr/>
        </p:nvSpPr>
        <p:spPr>
          <a:xfrm>
            <a:off x="8075613" y="4343400"/>
            <a:ext cx="460375" cy="417513"/>
          </a:xfrm>
          <a:prstGeom prst="ellipse">
            <a:avLst/>
          </a:prstGeom>
        </p:spPr>
        <p:style>
          <a:lnRef idx="2">
            <a:schemeClr val="accent5"/>
          </a:lnRef>
          <a:fillRef idx="1">
            <a:schemeClr val="lt1"/>
          </a:fillRef>
          <a:effectRef idx="0">
            <a:schemeClr val="accent5"/>
          </a:effectRef>
          <a:fontRef idx="minor">
            <a:schemeClr val="dk1"/>
          </a:fontRef>
        </p:style>
        <p:txBody>
          <a:bodyPr anchor="ctr"/>
          <a:lstStyle/>
          <a:p>
            <a:pPr algn="ctr">
              <a:defRPr/>
            </a:pPr>
            <a:r>
              <a:rPr lang="sr-Cyrl-RS" sz="2400" b="1" dirty="0">
                <a:solidFill>
                  <a:srgbClr val="588824"/>
                </a:solidFill>
              </a:rPr>
              <a:t>5</a:t>
            </a:r>
            <a:endParaRPr lang="sr-Latn-RS" sz="2400" b="1" dirty="0">
              <a:solidFill>
                <a:srgbClr val="588824"/>
              </a:solidFill>
            </a:endParaRPr>
          </a:p>
        </p:txBody>
      </p:sp>
      <p:pic>
        <p:nvPicPr>
          <p:cNvPr id="15380" name="Picture 2" descr="http://www.ruma.rs/portal2/jupgrade/images/stories/naledpokrajina/vsig_images/z_590_393_100.jpg"/>
          <p:cNvPicPr>
            <a:picLocks noChangeAspect="1" noChangeArrowheads="1"/>
          </p:cNvPicPr>
          <p:nvPr/>
        </p:nvPicPr>
        <p:blipFill>
          <a:blip r:embed="rId2" cstate="print"/>
          <a:srcRect/>
          <a:stretch>
            <a:fillRect/>
          </a:stretch>
        </p:blipFill>
        <p:spPr bwMode="auto">
          <a:xfrm>
            <a:off x="3884612" y="2438400"/>
            <a:ext cx="3810000" cy="25209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381" name="Picture 24" descr="Rezultat slika za ÑÐ»Ð°Ð³Ð°ÑÐ° Ñ ÑÑÐ¼Ñ"/>
          <p:cNvPicPr>
            <a:picLocks noChangeAspect="1" noChangeArrowheads="1"/>
          </p:cNvPicPr>
          <p:nvPr/>
        </p:nvPicPr>
        <p:blipFill>
          <a:blip r:embed="rId3" cstate="print"/>
          <a:srcRect/>
          <a:stretch>
            <a:fillRect/>
          </a:stretch>
        </p:blipFill>
        <p:spPr bwMode="auto">
          <a:xfrm>
            <a:off x="1065212" y="4114800"/>
            <a:ext cx="2362200" cy="182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10971212" y="304800"/>
            <a:ext cx="973137" cy="990600"/>
          </a:xfrm>
          <a:prstGeom prst="rect">
            <a:avLst/>
          </a:prstGeom>
          <a:noFill/>
          <a:ln w="9525">
            <a:noFill/>
            <a:miter lim="800000"/>
            <a:headEnd/>
            <a:tailEnd/>
          </a:ln>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sr-Latn-RS" b="1" dirty="0" smtClean="0">
                <a:solidFill>
                  <a:srgbClr val="588824"/>
                </a:solidFill>
              </a:rPr>
              <a:t>Cooperation with domestic and foreign investors</a:t>
            </a:r>
            <a:endParaRPr lang="en-US" b="1" dirty="0" smtClean="0">
              <a:solidFill>
                <a:srgbClr val="588824"/>
              </a:solidFill>
            </a:endParaRPr>
          </a:p>
        </p:txBody>
      </p:sp>
      <p:pic>
        <p:nvPicPr>
          <p:cNvPr id="5" name="Content Placeholder 4"/>
          <p:cNvPicPr>
            <a:picLocks noGrp="1" noChangeAspect="1"/>
          </p:cNvPicPr>
          <p:nvPr>
            <p:ph sz="quarter" idx="1"/>
          </p:nvPr>
        </p:nvPicPr>
        <p:blipFill>
          <a:blip r:embed="rId2" cstate="print">
            <a:extLst/>
          </a:blip>
          <a:stretch>
            <a:fillRect/>
          </a:stretch>
        </p:blipFill>
        <p:spPr>
          <a:xfrm>
            <a:off x="3275012" y="2590800"/>
            <a:ext cx="4495800" cy="2427908"/>
          </a:xfrm>
          <a:scene3d>
            <a:camera prst="orthographicFront"/>
            <a:lightRig rig="morning" dir="t"/>
          </a:scene3d>
          <a:sp3d prstMaterial="matte"/>
        </p:spPr>
      </p:pic>
      <p:sp>
        <p:nvSpPr>
          <p:cNvPr id="22532" name="Rectangle 3"/>
          <p:cNvSpPr>
            <a:spLocks noChangeArrowheads="1"/>
          </p:cNvSpPr>
          <p:nvPr/>
        </p:nvSpPr>
        <p:spPr bwMode="auto">
          <a:xfrm>
            <a:off x="379412" y="1524000"/>
            <a:ext cx="10591800" cy="830997"/>
          </a:xfrm>
          <a:prstGeom prst="rect">
            <a:avLst/>
          </a:prstGeom>
          <a:noFill/>
          <a:ln w="9525">
            <a:noFill/>
            <a:miter lim="800000"/>
            <a:headEnd/>
            <a:tailEnd/>
          </a:ln>
        </p:spPr>
        <p:txBody>
          <a:bodyPr>
            <a:spAutoFit/>
          </a:bodyPr>
          <a:lstStyle/>
          <a:p>
            <a:pPr algn="just">
              <a:buFont typeface="Wingdings 2" pitchFamily="18" charset="2"/>
              <a:buNone/>
            </a:pPr>
            <a:r>
              <a:rPr lang="en-US" sz="1600" dirty="0">
                <a:latin typeface="+mj-lt"/>
              </a:rPr>
              <a:t>The </a:t>
            </a:r>
            <a:r>
              <a:rPr lang="en-US" sz="1600" dirty="0" smtClean="0">
                <a:latin typeface="+mj-lt"/>
              </a:rPr>
              <a:t>Municipality </a:t>
            </a:r>
            <a:r>
              <a:rPr lang="sr-Latn-RS" sz="1600" dirty="0" smtClean="0">
                <a:latin typeface="+mj-lt"/>
              </a:rPr>
              <a:t>of Ruma </a:t>
            </a:r>
            <a:r>
              <a:rPr lang="en-US" sz="1600" dirty="0" smtClean="0">
                <a:latin typeface="+mj-lt"/>
              </a:rPr>
              <a:t>has </a:t>
            </a:r>
            <a:r>
              <a:rPr lang="en-US" sz="1600" dirty="0">
                <a:latin typeface="+mj-lt"/>
              </a:rPr>
              <a:t>an excellent strategic position and full-infrastructure industrial zones – the most significant is the traffic loop "</a:t>
            </a:r>
            <a:r>
              <a:rPr lang="en-US" sz="1600" dirty="0" err="1">
                <a:latin typeface="+mj-lt"/>
              </a:rPr>
              <a:t>Rumska</a:t>
            </a:r>
            <a:r>
              <a:rPr lang="en-US" sz="1600" dirty="0">
                <a:latin typeface="+mj-lt"/>
              </a:rPr>
              <a:t> </a:t>
            </a:r>
            <a:r>
              <a:rPr lang="en-US" sz="1600" dirty="0" err="1">
                <a:latin typeface="+mj-lt"/>
              </a:rPr>
              <a:t>petlja</a:t>
            </a:r>
            <a:r>
              <a:rPr lang="en-US" sz="1600" dirty="0">
                <a:latin typeface="+mj-lt"/>
              </a:rPr>
              <a:t>."  Aside from the traffic loop, there are several industrial </a:t>
            </a:r>
            <a:r>
              <a:rPr lang="en-US" sz="1600" dirty="0" smtClean="0">
                <a:latin typeface="+mj-lt"/>
              </a:rPr>
              <a:t>zones</a:t>
            </a:r>
            <a:r>
              <a:rPr lang="sr-Latn-RS" sz="1600" dirty="0" smtClean="0">
                <a:latin typeface="+mj-lt"/>
              </a:rPr>
              <a:t>:</a:t>
            </a:r>
            <a:r>
              <a:rPr lang="en-US" sz="1600" dirty="0" smtClean="0">
                <a:latin typeface="+mj-lt"/>
              </a:rPr>
              <a:t> </a:t>
            </a:r>
            <a:endParaRPr lang="sr-Latn-RS" sz="1600" dirty="0" smtClean="0">
              <a:latin typeface="+mj-lt"/>
            </a:endParaRPr>
          </a:p>
          <a:p>
            <a:pPr algn="just">
              <a:buFont typeface="Wingdings 2" pitchFamily="18" charset="2"/>
              <a:buNone/>
            </a:pPr>
            <a:r>
              <a:rPr lang="sr-Latn-RS" sz="1600" b="1" dirty="0" smtClean="0">
                <a:latin typeface="+mj-lt"/>
              </a:rPr>
              <a:t>Rumska petlja - West, South 2, West, East..</a:t>
            </a:r>
            <a:r>
              <a:rPr lang="en-US" sz="1600" b="1" dirty="0" smtClean="0">
                <a:latin typeface="+mj-lt"/>
              </a:rPr>
              <a:t>. </a:t>
            </a:r>
            <a:r>
              <a:rPr lang="en-US" sz="1600" dirty="0">
                <a:latin typeface="+mj-lt"/>
              </a:rPr>
              <a:t>So far, the vast amount of investments has been completed</a:t>
            </a:r>
            <a:r>
              <a:rPr lang="en-US" sz="1600" dirty="0">
                <a:latin typeface="Calibri" pitchFamily="34" charset="0"/>
              </a:rPr>
              <a:t>.</a:t>
            </a:r>
          </a:p>
        </p:txBody>
      </p:sp>
      <p:pic>
        <p:nvPicPr>
          <p:cNvPr id="7" name="Picture 4" descr="&amp;Rcy;&amp;iecy;&amp;zcy;&amp;ucy;&amp;lcy;&amp;tcy;&amp;acy;&amp;tcy; &amp;scy;&amp;lcy;&amp;icy;&amp;kcy;&amp;acy; &amp;zcy;&amp;acy; healthcare europe ruma"/>
          <p:cNvPicPr>
            <a:picLocks noChangeAspect="1" noChangeArrowheads="1"/>
          </p:cNvPicPr>
          <p:nvPr/>
        </p:nvPicPr>
        <p:blipFill>
          <a:blip r:embed="rId3" cstate="print"/>
          <a:srcRect/>
          <a:stretch>
            <a:fillRect/>
          </a:stretch>
        </p:blipFill>
        <p:spPr bwMode="auto">
          <a:xfrm>
            <a:off x="455612" y="2743200"/>
            <a:ext cx="2667000" cy="762000"/>
          </a:xfrm>
          <a:prstGeom prst="rect">
            <a:avLst/>
          </a:prstGeom>
          <a:noFill/>
          <a:ln>
            <a:noFill/>
          </a:ln>
          <a:effectLst>
            <a:outerShdw blurRad="50800" dist="38100" dir="16200000" rotWithShape="0">
              <a:prstClr val="black">
                <a:alpha val="40000"/>
              </a:prstClr>
            </a:outerShdw>
          </a:effectLst>
          <a:extLst/>
        </p:spPr>
      </p:pic>
      <p:pic>
        <p:nvPicPr>
          <p:cNvPr id="22534" name="Picture 17"/>
          <p:cNvPicPr>
            <a:picLocks noChangeAspect="1"/>
          </p:cNvPicPr>
          <p:nvPr/>
        </p:nvPicPr>
        <p:blipFill>
          <a:blip r:embed="rId4" cstate="print"/>
          <a:srcRect/>
          <a:stretch>
            <a:fillRect/>
          </a:stretch>
        </p:blipFill>
        <p:spPr bwMode="auto">
          <a:xfrm>
            <a:off x="9828212" y="2743200"/>
            <a:ext cx="1795462" cy="914400"/>
          </a:xfrm>
          <a:prstGeom prst="rect">
            <a:avLst/>
          </a:prstGeom>
          <a:noFill/>
          <a:ln w="9525">
            <a:noFill/>
            <a:miter lim="800000"/>
            <a:headEnd/>
            <a:tailEnd/>
          </a:ln>
        </p:spPr>
      </p:pic>
      <p:pic>
        <p:nvPicPr>
          <p:cNvPr id="22536" name="Picture 13"/>
          <p:cNvPicPr>
            <a:picLocks noChangeAspect="1"/>
          </p:cNvPicPr>
          <p:nvPr/>
        </p:nvPicPr>
        <p:blipFill>
          <a:blip r:embed="rId5" cstate="print"/>
          <a:srcRect/>
          <a:stretch>
            <a:fillRect/>
          </a:stretch>
        </p:blipFill>
        <p:spPr bwMode="auto">
          <a:xfrm>
            <a:off x="7999413" y="4572000"/>
            <a:ext cx="1584325" cy="504825"/>
          </a:xfrm>
          <a:prstGeom prst="rect">
            <a:avLst/>
          </a:prstGeom>
          <a:noFill/>
          <a:ln w="9525">
            <a:noFill/>
            <a:miter lim="800000"/>
            <a:headEnd/>
            <a:tailEnd/>
          </a:ln>
        </p:spPr>
      </p:pic>
      <p:pic>
        <p:nvPicPr>
          <p:cNvPr id="12" name="Picture 16" descr="&amp;Rcy;&amp;iecy;&amp;zcy;&amp;ucy;&amp;lcy;&amp;tcy;&amp;acy;&amp;tcy; &amp;scy;&amp;lcy;&amp;icy;&amp;kcy;&amp;acy; &amp;zcy;&amp;acy; la linea verde"/>
          <p:cNvPicPr>
            <a:picLocks noChangeAspect="1" noChangeArrowheads="1"/>
          </p:cNvPicPr>
          <p:nvPr/>
        </p:nvPicPr>
        <p:blipFill>
          <a:blip r:embed="rId6" cstate="print"/>
          <a:srcRect/>
          <a:stretch>
            <a:fillRect/>
          </a:stretch>
        </p:blipFill>
        <p:spPr bwMode="auto">
          <a:xfrm>
            <a:off x="5713412" y="5334000"/>
            <a:ext cx="1676401" cy="858838"/>
          </a:xfrm>
          <a:prstGeom prst="rect">
            <a:avLst/>
          </a:prstGeom>
          <a:pattFill prst="pct5">
            <a:fgClr>
              <a:srgbClr val="CAD9EB"/>
            </a:fgClr>
            <a:bgClr>
              <a:schemeClr val="bg1"/>
            </a:bgClr>
          </a:pattFill>
          <a:ln>
            <a:noFill/>
          </a:ln>
          <a:effectLst>
            <a:outerShdw blurRad="50800" dist="38100" dir="18900000" algn="bl" rotWithShape="0">
              <a:prstClr val="black">
                <a:alpha val="40000"/>
              </a:prstClr>
            </a:outerShdw>
          </a:effectLst>
        </p:spPr>
      </p:pic>
      <p:pic>
        <p:nvPicPr>
          <p:cNvPr id="22538" name="Picture 16"/>
          <p:cNvPicPr>
            <a:picLocks noChangeAspect="1"/>
          </p:cNvPicPr>
          <p:nvPr/>
        </p:nvPicPr>
        <p:blipFill>
          <a:blip r:embed="rId7" cstate="print"/>
          <a:srcRect/>
          <a:stretch>
            <a:fillRect/>
          </a:stretch>
        </p:blipFill>
        <p:spPr bwMode="auto">
          <a:xfrm>
            <a:off x="3046412" y="5410200"/>
            <a:ext cx="2209800" cy="584200"/>
          </a:xfrm>
          <a:prstGeom prst="rect">
            <a:avLst/>
          </a:prstGeom>
          <a:noFill/>
          <a:ln w="9525">
            <a:noFill/>
            <a:miter lim="800000"/>
            <a:headEnd/>
            <a:tailEnd/>
          </a:ln>
        </p:spPr>
      </p:pic>
      <p:pic>
        <p:nvPicPr>
          <p:cNvPr id="22539" name="Picture 11"/>
          <p:cNvPicPr>
            <a:picLocks noChangeAspect="1"/>
          </p:cNvPicPr>
          <p:nvPr/>
        </p:nvPicPr>
        <p:blipFill>
          <a:blip r:embed="rId8" cstate="print"/>
          <a:srcRect/>
          <a:stretch>
            <a:fillRect/>
          </a:stretch>
        </p:blipFill>
        <p:spPr bwMode="auto">
          <a:xfrm>
            <a:off x="8456613" y="3429000"/>
            <a:ext cx="2478087" cy="1131888"/>
          </a:xfrm>
          <a:prstGeom prst="rect">
            <a:avLst/>
          </a:prstGeom>
          <a:noFill/>
          <a:ln w="9525">
            <a:noFill/>
            <a:miter lim="800000"/>
            <a:headEnd/>
            <a:tailEnd/>
          </a:ln>
        </p:spPr>
      </p:pic>
      <p:pic>
        <p:nvPicPr>
          <p:cNvPr id="22540" name="Picture 19"/>
          <p:cNvPicPr>
            <a:picLocks noChangeAspect="1"/>
          </p:cNvPicPr>
          <p:nvPr/>
        </p:nvPicPr>
        <p:blipFill>
          <a:blip r:embed="rId9" cstate="print"/>
          <a:srcRect/>
          <a:stretch>
            <a:fillRect/>
          </a:stretch>
        </p:blipFill>
        <p:spPr bwMode="auto">
          <a:xfrm>
            <a:off x="7999412" y="2743200"/>
            <a:ext cx="1447800" cy="838200"/>
          </a:xfrm>
          <a:prstGeom prst="rect">
            <a:avLst/>
          </a:prstGeom>
          <a:noFill/>
          <a:ln w="9525">
            <a:noFill/>
            <a:miter lim="800000"/>
            <a:headEnd/>
            <a:tailEnd/>
          </a:ln>
        </p:spPr>
      </p:pic>
      <p:pic>
        <p:nvPicPr>
          <p:cNvPr id="22541" name="Picture 6"/>
          <p:cNvPicPr>
            <a:picLocks noChangeAspect="1"/>
          </p:cNvPicPr>
          <p:nvPr/>
        </p:nvPicPr>
        <p:blipFill>
          <a:blip r:embed="rId10" cstate="print"/>
          <a:srcRect/>
          <a:stretch>
            <a:fillRect/>
          </a:stretch>
        </p:blipFill>
        <p:spPr bwMode="auto">
          <a:xfrm>
            <a:off x="608012" y="5105400"/>
            <a:ext cx="1828800" cy="838200"/>
          </a:xfrm>
          <a:prstGeom prst="rect">
            <a:avLst/>
          </a:prstGeom>
          <a:noFill/>
          <a:ln w="9525">
            <a:noFill/>
            <a:miter lim="800000"/>
            <a:headEnd/>
            <a:tailEnd/>
          </a:ln>
        </p:spPr>
      </p:pic>
      <p:pic>
        <p:nvPicPr>
          <p:cNvPr id="22542" name="Picture 26" descr="0.jpg"/>
          <p:cNvPicPr>
            <a:picLocks noChangeAspect="1"/>
          </p:cNvPicPr>
          <p:nvPr/>
        </p:nvPicPr>
        <p:blipFill>
          <a:blip r:embed="rId11" cstate="print"/>
          <a:srcRect/>
          <a:stretch>
            <a:fillRect/>
          </a:stretch>
        </p:blipFill>
        <p:spPr bwMode="auto">
          <a:xfrm>
            <a:off x="455612" y="3810000"/>
            <a:ext cx="2286000" cy="914400"/>
          </a:xfrm>
          <a:prstGeom prst="rect">
            <a:avLst/>
          </a:prstGeom>
          <a:noFill/>
          <a:ln w="9525">
            <a:noFill/>
            <a:miter lim="800000"/>
            <a:headEnd/>
            <a:tailEnd/>
          </a:ln>
        </p:spPr>
      </p:pic>
      <p:pic>
        <p:nvPicPr>
          <p:cNvPr id="22543" name="Picture 24" descr="Rezultat slika za Dag-Co ÑÑÐ¼Ð°"/>
          <p:cNvPicPr>
            <a:picLocks noChangeAspect="1" noChangeArrowheads="1"/>
          </p:cNvPicPr>
          <p:nvPr/>
        </p:nvPicPr>
        <p:blipFill>
          <a:blip r:embed="rId12" cstate="print"/>
          <a:srcRect/>
          <a:stretch>
            <a:fillRect/>
          </a:stretch>
        </p:blipFill>
        <p:spPr bwMode="auto">
          <a:xfrm>
            <a:off x="7770813" y="5410200"/>
            <a:ext cx="1938337" cy="685800"/>
          </a:xfrm>
          <a:prstGeom prst="rect">
            <a:avLst/>
          </a:prstGeom>
          <a:noFill/>
          <a:ln w="9525">
            <a:noFill/>
            <a:miter lim="800000"/>
            <a:headEnd/>
            <a:tailEnd/>
          </a:ln>
        </p:spPr>
      </p:pic>
      <p:sp>
        <p:nvSpPr>
          <p:cNvPr id="22544" name="AutoShape 2" descr="Rezultat slika za amc afrodite mode collectionlogo"/>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sp>
        <p:nvSpPr>
          <p:cNvPr id="22545" name="AutoShape 4" descr="Rezultat slika za amc afrodite mode collectionlogo"/>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sp>
        <p:nvSpPr>
          <p:cNvPr id="22546" name="AutoShape 6" descr="Rezultat slika za amc afrodite mode collectionlogo"/>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sp>
        <p:nvSpPr>
          <p:cNvPr id="22547" name="AutoShape 8" descr="Rezultat slika za amc afrodite mode collectionlogo"/>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sp>
        <p:nvSpPr>
          <p:cNvPr id="22548" name="AutoShape 10" descr="Rezultat slika za amc afrodite mode collectionlogo"/>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sp>
        <p:nvSpPr>
          <p:cNvPr id="22549" name="AutoShape 12" descr="Rezultat slika za amc afrodite mode collectionlogo"/>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sp>
        <p:nvSpPr>
          <p:cNvPr id="22550" name="AutoShape 14" descr="Rezultat slika za amc afrodite mode collectionlogo"/>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p>
        </p:txBody>
      </p:sp>
      <p:pic>
        <p:nvPicPr>
          <p:cNvPr id="22551" name="Picture 16" descr="Rezultat slika za amc afrodite mode collectionlogo"/>
          <p:cNvPicPr>
            <a:picLocks noChangeAspect="1" noChangeArrowheads="1"/>
          </p:cNvPicPr>
          <p:nvPr/>
        </p:nvPicPr>
        <p:blipFill>
          <a:blip r:embed="rId13" cstate="print"/>
          <a:srcRect/>
          <a:stretch>
            <a:fillRect/>
          </a:stretch>
        </p:blipFill>
        <p:spPr bwMode="auto">
          <a:xfrm>
            <a:off x="10133013" y="5257800"/>
            <a:ext cx="1428750" cy="1009650"/>
          </a:xfrm>
          <a:prstGeom prst="rect">
            <a:avLst/>
          </a:prstGeom>
          <a:noFill/>
          <a:ln w="9525">
            <a:noFill/>
            <a:miter lim="800000"/>
            <a:headEnd/>
            <a:tailEnd/>
          </a:ln>
        </p:spPr>
      </p:pic>
      <p:pic>
        <p:nvPicPr>
          <p:cNvPr id="22552" name="Picture 24"/>
          <p:cNvPicPr>
            <a:picLocks noChangeAspect="1"/>
          </p:cNvPicPr>
          <p:nvPr/>
        </p:nvPicPr>
        <p:blipFill>
          <a:blip r:embed="rId14" cstate="print"/>
          <a:srcRect/>
          <a:stretch>
            <a:fillRect/>
          </a:stretch>
        </p:blipFill>
        <p:spPr bwMode="auto">
          <a:xfrm>
            <a:off x="9904413" y="4267200"/>
            <a:ext cx="1689100" cy="842963"/>
          </a:xfrm>
          <a:prstGeom prst="rect">
            <a:avLst/>
          </a:prstGeom>
          <a:noFill/>
          <a:ln w="9525">
            <a:noFill/>
            <a:miter lim="800000"/>
            <a:headEnd/>
            <a:tailEnd/>
          </a:ln>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228600"/>
            <a:ext cx="8686800" cy="685800"/>
          </a:xfrm>
        </p:spPr>
        <p:txBody>
          <a:bodyPr>
            <a:normAutofit/>
          </a:bodyPr>
          <a:lstStyle/>
          <a:p>
            <a:pPr eaLnBrk="1" fontAlgn="auto" hangingPunct="1">
              <a:spcAft>
                <a:spcPts val="0"/>
              </a:spcAft>
              <a:defRPr/>
            </a:pPr>
            <a:r>
              <a:rPr lang="sr-Latn-RS" b="1" dirty="0" smtClean="0">
                <a:solidFill>
                  <a:srgbClr val="588824"/>
                </a:solidFill>
              </a:rPr>
              <a:t>Participative budgeting</a:t>
            </a:r>
            <a:endParaRPr lang="en-US" b="1" dirty="0">
              <a:solidFill>
                <a:srgbClr val="588824"/>
              </a:solidFill>
            </a:endParaRPr>
          </a:p>
        </p:txBody>
      </p:sp>
      <p:sp>
        <p:nvSpPr>
          <p:cNvPr id="23555" name="Content Placeholder 2"/>
          <p:cNvSpPr>
            <a:spLocks noGrp="1"/>
          </p:cNvSpPr>
          <p:nvPr>
            <p:ph sz="quarter" idx="1"/>
          </p:nvPr>
        </p:nvSpPr>
        <p:spPr>
          <a:xfrm>
            <a:off x="531813" y="1371600"/>
            <a:ext cx="8763000" cy="4648200"/>
          </a:xfrm>
        </p:spPr>
        <p:txBody>
          <a:bodyPr/>
          <a:lstStyle/>
          <a:p>
            <a:pPr eaLnBrk="1" hangingPunct="1"/>
            <a:endParaRPr lang="sr-Latn-RS" dirty="0" smtClean="0"/>
          </a:p>
          <a:p>
            <a:pPr eaLnBrk="1" hangingPunct="1"/>
            <a:endParaRPr lang="sr-Latn-RS" dirty="0" smtClean="0"/>
          </a:p>
          <a:p>
            <a:pPr eaLnBrk="1" hangingPunct="1"/>
            <a:endParaRPr lang="en-US" dirty="0" smtClean="0"/>
          </a:p>
          <a:p>
            <a:pPr eaLnBrk="1" hangingPunct="1"/>
            <a:r>
              <a:rPr lang="en-US" sz="1600" dirty="0"/>
              <a:t>The </a:t>
            </a:r>
            <a:r>
              <a:rPr lang="en-US" sz="1600" dirty="0" smtClean="0"/>
              <a:t>Municipality </a:t>
            </a:r>
            <a:r>
              <a:rPr lang="sr-Latn-RS" sz="1600" dirty="0" smtClean="0"/>
              <a:t>of Ruma </a:t>
            </a:r>
            <a:r>
              <a:rPr lang="en-US" sz="1600" dirty="0" smtClean="0"/>
              <a:t>has </a:t>
            </a:r>
            <a:r>
              <a:rPr lang="en-US" sz="1600" dirty="0"/>
              <a:t>been carrying out the </a:t>
            </a:r>
            <a:r>
              <a:rPr lang="sr-Latn-RS" sz="1600" b="1" dirty="0" smtClean="0"/>
              <a:t>P</a:t>
            </a:r>
            <a:r>
              <a:rPr lang="en-US" sz="1600" b="1" dirty="0" err="1" smtClean="0"/>
              <a:t>articipative</a:t>
            </a:r>
            <a:r>
              <a:rPr lang="en-US" sz="1600" b="1" dirty="0" smtClean="0"/>
              <a:t> </a:t>
            </a:r>
            <a:r>
              <a:rPr lang="en-US" sz="1600" b="1" dirty="0"/>
              <a:t>budgeting </a:t>
            </a:r>
            <a:r>
              <a:rPr lang="en-US" sz="1600" b="1" dirty="0" smtClean="0"/>
              <a:t>project </a:t>
            </a:r>
            <a:r>
              <a:rPr lang="sr-Latn-RS" sz="1600" dirty="0" smtClean="0"/>
              <a:t>eight</a:t>
            </a:r>
            <a:r>
              <a:rPr lang="en-US" sz="1600" dirty="0" smtClean="0"/>
              <a:t> </a:t>
            </a:r>
            <a:r>
              <a:rPr lang="en-US" sz="1600" dirty="0"/>
              <a:t>years in a row, engaging citizens in the budgeting process</a:t>
            </a:r>
            <a:r>
              <a:rPr lang="en-US" sz="1600" dirty="0" smtClean="0"/>
              <a:t>.</a:t>
            </a:r>
            <a:endParaRPr lang="sr-Latn-RS" sz="1600" dirty="0" smtClean="0"/>
          </a:p>
          <a:p>
            <a:pPr eaLnBrk="1" hangingPunct="1">
              <a:buNone/>
            </a:pPr>
            <a:endParaRPr lang="sr-Latn-RS" sz="2400" dirty="0" smtClean="0"/>
          </a:p>
          <a:p>
            <a:pPr eaLnBrk="1" hangingPunct="1"/>
            <a:r>
              <a:rPr lang="en-US" sz="1600" dirty="0"/>
              <a:t>Citizens have an opportunity to be involved in the funds' allocation decision-making process by </a:t>
            </a:r>
            <a:r>
              <a:rPr lang="en-US" sz="1600" b="1" dirty="0"/>
              <a:t>giving </a:t>
            </a:r>
            <a:r>
              <a:rPr lang="sr-Latn-RS" sz="1600" b="1" dirty="0" smtClean="0"/>
              <a:t>project </a:t>
            </a:r>
            <a:r>
              <a:rPr lang="en-US" sz="1600" b="1" dirty="0" smtClean="0"/>
              <a:t>ideas</a:t>
            </a:r>
            <a:r>
              <a:rPr lang="en-US" sz="1600" dirty="0" smtClean="0"/>
              <a:t>,</a:t>
            </a:r>
            <a:r>
              <a:rPr lang="sr-Latn-RS" sz="1600" dirty="0" smtClean="0"/>
              <a:t>and after that voting f</a:t>
            </a:r>
            <a:r>
              <a:rPr lang="sr-Latn-RS" sz="1600" dirty="0" smtClean="0"/>
              <a:t>or </a:t>
            </a:r>
            <a:r>
              <a:rPr lang="en-US" sz="1600" dirty="0" smtClean="0"/>
              <a:t>the </a:t>
            </a:r>
            <a:r>
              <a:rPr lang="en-US" sz="1600" dirty="0"/>
              <a:t>best project </a:t>
            </a:r>
            <a:r>
              <a:rPr lang="sr-Latn-RS" sz="1600" dirty="0" smtClean="0"/>
              <a:t>that will be</a:t>
            </a:r>
            <a:r>
              <a:rPr lang="sr-Latn-RS" sz="1600" dirty="0" smtClean="0"/>
              <a:t> </a:t>
            </a:r>
            <a:r>
              <a:rPr lang="en-US" sz="1600" dirty="0" smtClean="0"/>
              <a:t>included </a:t>
            </a:r>
            <a:r>
              <a:rPr lang="en-US" sz="1600" dirty="0"/>
              <a:t>in the following year budget decision. </a:t>
            </a:r>
            <a:r>
              <a:rPr lang="en-US" sz="1600" b="1" dirty="0" smtClean="0"/>
              <a:t>   </a:t>
            </a:r>
          </a:p>
        </p:txBody>
      </p:sp>
      <p:pic>
        <p:nvPicPr>
          <p:cNvPr id="23556" name="Picture 3" descr="paticipativno-e1447841428203.jpg"/>
          <p:cNvPicPr>
            <a:picLocks noChangeAspect="1"/>
          </p:cNvPicPr>
          <p:nvPr/>
        </p:nvPicPr>
        <p:blipFill>
          <a:blip r:embed="rId2" cstate="print"/>
          <a:srcRect/>
          <a:stretch>
            <a:fillRect/>
          </a:stretch>
        </p:blipFill>
        <p:spPr bwMode="auto">
          <a:xfrm rot="1233806">
            <a:off x="9177338" y="1816100"/>
            <a:ext cx="2366962" cy="1493838"/>
          </a:xfrm>
          <a:prstGeom prst="rect">
            <a:avLst/>
          </a:prstGeom>
          <a:noFill/>
          <a:ln w="9525">
            <a:noFill/>
            <a:miter lim="800000"/>
            <a:headEnd/>
            <a:tailEnd/>
          </a:ln>
        </p:spPr>
      </p:pic>
      <p:pic>
        <p:nvPicPr>
          <p:cNvPr id="23557" name="Picture 2" descr="Participativno budzetiranje"/>
          <p:cNvPicPr>
            <a:picLocks noChangeAspect="1" noChangeArrowheads="1"/>
          </p:cNvPicPr>
          <p:nvPr/>
        </p:nvPicPr>
        <p:blipFill>
          <a:blip r:embed="rId3" cstate="print"/>
          <a:srcRect/>
          <a:stretch>
            <a:fillRect/>
          </a:stretch>
        </p:blipFill>
        <p:spPr bwMode="auto">
          <a:xfrm>
            <a:off x="9447213" y="3657600"/>
            <a:ext cx="2133600" cy="2514600"/>
          </a:xfrm>
          <a:prstGeom prst="rect">
            <a:avLst/>
          </a:prstGeom>
          <a:noFill/>
          <a:ln w="9525">
            <a:noFill/>
            <a:miter lim="800000"/>
            <a:headEnd/>
            <a:tailEnd/>
          </a:ln>
        </p:spPr>
      </p:pic>
      <p:pic>
        <p:nvPicPr>
          <p:cNvPr id="6"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11047413" y="228600"/>
            <a:ext cx="973137" cy="990600"/>
          </a:xfrm>
          <a:prstGeom prst="rect">
            <a:avLst/>
          </a:prstGeom>
          <a:noFill/>
          <a:ln w="9525">
            <a:noFill/>
            <a:miter lim="800000"/>
            <a:headEnd/>
            <a:tailEnd/>
          </a:ln>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sr-Latn-RS" b="1" dirty="0" smtClean="0">
                <a:solidFill>
                  <a:srgbClr val="588824"/>
                </a:solidFill>
              </a:rPr>
              <a:t>Completed projects within the PB</a:t>
            </a:r>
            <a:endParaRPr lang="en-US" b="1" dirty="0" smtClean="0">
              <a:solidFill>
                <a:srgbClr val="588824"/>
              </a:solidFill>
            </a:endParaRPr>
          </a:p>
        </p:txBody>
      </p:sp>
      <p:sp>
        <p:nvSpPr>
          <p:cNvPr id="3" name="Content Placeholder 2"/>
          <p:cNvSpPr>
            <a:spLocks noGrp="1"/>
          </p:cNvSpPr>
          <p:nvPr>
            <p:ph sz="quarter" idx="1"/>
          </p:nvPr>
        </p:nvSpPr>
        <p:spPr>
          <a:xfrm>
            <a:off x="303212" y="3352800"/>
            <a:ext cx="11488737" cy="3048000"/>
          </a:xfrm>
        </p:spPr>
        <p:txBody>
          <a:bodyPr>
            <a:noAutofit/>
          </a:bodyPr>
          <a:lstStyle/>
          <a:p>
            <a:pPr marL="274320" indent="-274320" algn="just" eaLnBrk="1" fontAlgn="auto" latinLnBrk="1" hangingPunct="1">
              <a:spcAft>
                <a:spcPts val="0"/>
              </a:spcAft>
              <a:buFont typeface="Wingdings 2"/>
              <a:buChar char=""/>
              <a:defRPr/>
            </a:pPr>
            <a:endParaRPr lang="sr-Latn-RS" sz="1600" dirty="0" smtClean="0">
              <a:cs typeface="Arial" pitchFamily="34" charset="0"/>
            </a:endParaRPr>
          </a:p>
          <a:p>
            <a:pPr marL="274320" indent="-274320" algn="just" eaLnBrk="1" fontAlgn="auto" latinLnBrk="1" hangingPunct="1">
              <a:spcAft>
                <a:spcPts val="0"/>
              </a:spcAft>
              <a:buFont typeface="Wingdings 2"/>
              <a:buChar char=""/>
              <a:defRPr/>
            </a:pPr>
            <a:r>
              <a:rPr lang="en-US" sz="1600" dirty="0" smtClean="0">
                <a:cs typeface="Arial" pitchFamily="34" charset="0"/>
              </a:rPr>
              <a:t>Three </a:t>
            </a:r>
            <a:r>
              <a:rPr lang="en-US" sz="1600" dirty="0">
                <a:cs typeface="Arial" pitchFamily="34" charset="0"/>
              </a:rPr>
              <a:t>elementary schools, Ivo Lola </a:t>
            </a:r>
            <a:r>
              <a:rPr lang="en-US" sz="1600" dirty="0" err="1">
                <a:cs typeface="Arial" pitchFamily="34" charset="0"/>
              </a:rPr>
              <a:t>Ribar</a:t>
            </a:r>
            <a:r>
              <a:rPr lang="en-US" sz="1600" dirty="0">
                <a:cs typeface="Arial" pitchFamily="34" charset="0"/>
              </a:rPr>
              <a:t>, </a:t>
            </a:r>
            <a:r>
              <a:rPr lang="en-US" sz="1600" dirty="0" err="1">
                <a:cs typeface="Arial" pitchFamily="34" charset="0"/>
              </a:rPr>
              <a:t>Dusan</a:t>
            </a:r>
            <a:r>
              <a:rPr lang="en-US" sz="1600" dirty="0">
                <a:cs typeface="Arial" pitchFamily="34" charset="0"/>
              </a:rPr>
              <a:t> </a:t>
            </a:r>
            <a:r>
              <a:rPr lang="en-US" sz="1600" dirty="0" err="1">
                <a:cs typeface="Arial" pitchFamily="34" charset="0"/>
              </a:rPr>
              <a:t>Jerkovic</a:t>
            </a:r>
            <a:r>
              <a:rPr lang="en-US" sz="1600" dirty="0">
                <a:cs typeface="Arial" pitchFamily="34" charset="0"/>
              </a:rPr>
              <a:t>, </a:t>
            </a:r>
            <a:r>
              <a:rPr lang="en-US" sz="1600" dirty="0" err="1">
                <a:cs typeface="Arial" pitchFamily="34" charset="0"/>
              </a:rPr>
              <a:t>Zmaj</a:t>
            </a:r>
            <a:r>
              <a:rPr lang="en-US" sz="1600" dirty="0">
                <a:cs typeface="Arial" pitchFamily="34" charset="0"/>
              </a:rPr>
              <a:t> </a:t>
            </a:r>
            <a:r>
              <a:rPr lang="en-US" sz="1600" dirty="0" err="1">
                <a:cs typeface="Arial" pitchFamily="34" charset="0"/>
              </a:rPr>
              <a:t>Jova</a:t>
            </a:r>
            <a:r>
              <a:rPr lang="en-US" sz="1600" dirty="0">
                <a:cs typeface="Arial" pitchFamily="34" charset="0"/>
              </a:rPr>
              <a:t> </a:t>
            </a:r>
            <a:r>
              <a:rPr lang="en-US" sz="1600" dirty="0" err="1">
                <a:cs typeface="Arial" pitchFamily="34" charset="0"/>
              </a:rPr>
              <a:t>Jovanovic</a:t>
            </a:r>
            <a:r>
              <a:rPr lang="en-US" sz="1600" dirty="0">
                <a:cs typeface="Arial" pitchFamily="34" charset="0"/>
              </a:rPr>
              <a:t>, and their regional classes </a:t>
            </a:r>
            <a:endParaRPr lang="sr-Latn-RS" sz="1600" dirty="0" smtClean="0">
              <a:cs typeface="Arial" pitchFamily="34" charset="0"/>
            </a:endParaRPr>
          </a:p>
          <a:p>
            <a:pPr marL="274320" indent="-274320" algn="just" eaLnBrk="1" fontAlgn="auto" latinLnBrk="1" hangingPunct="1">
              <a:spcAft>
                <a:spcPts val="0"/>
              </a:spcAft>
              <a:buNone/>
              <a:defRPr/>
            </a:pPr>
            <a:r>
              <a:rPr lang="sr-Latn-RS" sz="1600" dirty="0" smtClean="0">
                <a:cs typeface="Arial" pitchFamily="34" charset="0"/>
              </a:rPr>
              <a:t>    </a:t>
            </a:r>
            <a:r>
              <a:rPr lang="en-US" sz="1600" dirty="0" smtClean="0">
                <a:cs typeface="Arial" pitchFamily="34" charset="0"/>
              </a:rPr>
              <a:t>got </a:t>
            </a:r>
            <a:r>
              <a:rPr lang="en-US" sz="1600" dirty="0">
                <a:cs typeface="Arial" pitchFamily="34" charset="0"/>
              </a:rPr>
              <a:t>the student lockers at the end of December 2018. The colorful lockers with over 1,650 partitions are </a:t>
            </a:r>
            <a:endParaRPr lang="sr-Latn-RS" sz="1600" dirty="0" smtClean="0">
              <a:cs typeface="Arial" pitchFamily="34" charset="0"/>
            </a:endParaRPr>
          </a:p>
          <a:p>
            <a:pPr marL="274320" indent="-274320" algn="just" eaLnBrk="1" fontAlgn="auto" latinLnBrk="1" hangingPunct="1">
              <a:spcAft>
                <a:spcPts val="0"/>
              </a:spcAft>
              <a:buNone/>
              <a:defRPr/>
            </a:pPr>
            <a:r>
              <a:rPr lang="sr-Latn-RS" sz="1600" dirty="0" smtClean="0">
                <a:cs typeface="Arial" pitchFamily="34" charset="0"/>
              </a:rPr>
              <a:t>    </a:t>
            </a:r>
            <a:r>
              <a:rPr lang="en-US" sz="1600" dirty="0" smtClean="0">
                <a:cs typeface="Arial" pitchFamily="34" charset="0"/>
              </a:rPr>
              <a:t>evenly </a:t>
            </a:r>
            <a:r>
              <a:rPr lang="en-US" sz="1600" dirty="0">
                <a:cs typeface="Arial" pitchFamily="34" charset="0"/>
              </a:rPr>
              <a:t>distributed. This project somehow solves </a:t>
            </a:r>
            <a:r>
              <a:rPr lang="sr-Latn-RS" sz="1600" dirty="0" smtClean="0">
                <a:cs typeface="Arial" pitchFamily="34" charset="0"/>
              </a:rPr>
              <a:t> “</a:t>
            </a:r>
            <a:r>
              <a:rPr lang="en-US" sz="1600" dirty="0" smtClean="0">
                <a:cs typeface="Arial" pitchFamily="34" charset="0"/>
              </a:rPr>
              <a:t>the </a:t>
            </a:r>
            <a:r>
              <a:rPr lang="en-US" sz="1600" dirty="0">
                <a:cs typeface="Arial" pitchFamily="34" charset="0"/>
              </a:rPr>
              <a:t>heavy school bag </a:t>
            </a:r>
            <a:r>
              <a:rPr lang="en-US" sz="1600" dirty="0" smtClean="0">
                <a:cs typeface="Arial" pitchFamily="34" charset="0"/>
              </a:rPr>
              <a:t>problem</a:t>
            </a:r>
            <a:r>
              <a:rPr lang="sr-Latn-RS" sz="1600" dirty="0" smtClean="0">
                <a:cs typeface="Arial" pitchFamily="34" charset="0"/>
              </a:rPr>
              <a:t>”</a:t>
            </a:r>
          </a:p>
          <a:p>
            <a:pPr marL="274320" indent="-274320" algn="just" eaLnBrk="1" fontAlgn="auto" latinLnBrk="1" hangingPunct="1">
              <a:spcAft>
                <a:spcPts val="0"/>
              </a:spcAft>
              <a:buFont typeface="Wingdings 2"/>
              <a:buChar char=""/>
              <a:defRPr/>
            </a:pPr>
            <a:r>
              <a:rPr lang="en-US" sz="1600" dirty="0" smtClean="0">
                <a:cs typeface="Arial" pitchFamily="34" charset="0"/>
              </a:rPr>
              <a:t>An </a:t>
            </a:r>
            <a:r>
              <a:rPr lang="en-US" sz="1600" dirty="0">
                <a:cs typeface="Arial" pitchFamily="34" charset="0"/>
              </a:rPr>
              <a:t>elevator for disabled was purchased </a:t>
            </a:r>
            <a:r>
              <a:rPr lang="en-US" sz="1600" dirty="0" smtClean="0">
                <a:cs typeface="Arial" pitchFamily="34" charset="0"/>
              </a:rPr>
              <a:t>Health Center</a:t>
            </a:r>
            <a:r>
              <a:rPr lang="sr-Latn-RS" sz="1600" dirty="0" smtClean="0">
                <a:cs typeface="Arial" pitchFamily="34" charset="0"/>
              </a:rPr>
              <a:t> at Ruma</a:t>
            </a:r>
            <a:r>
              <a:rPr lang="en-US" sz="1600" dirty="0" smtClean="0">
                <a:cs typeface="Arial" pitchFamily="34" charset="0"/>
              </a:rPr>
              <a:t> </a:t>
            </a:r>
            <a:r>
              <a:rPr lang="en-US" sz="1600" dirty="0">
                <a:cs typeface="Arial" pitchFamily="34" charset="0"/>
              </a:rPr>
              <a:t>to enable easier access to upstairs medical </a:t>
            </a:r>
            <a:endParaRPr lang="sr-Latn-RS" sz="1600" dirty="0" smtClean="0">
              <a:cs typeface="Arial" pitchFamily="34" charset="0"/>
            </a:endParaRPr>
          </a:p>
          <a:p>
            <a:pPr marL="274320" indent="-274320" algn="just" eaLnBrk="1" fontAlgn="auto" latinLnBrk="1" hangingPunct="1">
              <a:spcAft>
                <a:spcPts val="0"/>
              </a:spcAft>
              <a:buNone/>
              <a:defRPr/>
            </a:pPr>
            <a:r>
              <a:rPr lang="sr-Latn-RS" sz="1600" dirty="0" smtClean="0">
                <a:cs typeface="Arial" pitchFamily="34" charset="0"/>
              </a:rPr>
              <a:t>     </a:t>
            </a:r>
            <a:r>
              <a:rPr lang="en-US" sz="1600" dirty="0" smtClean="0">
                <a:cs typeface="Arial" pitchFamily="34" charset="0"/>
              </a:rPr>
              <a:t>services </a:t>
            </a:r>
            <a:r>
              <a:rPr lang="en-US" sz="1600" dirty="0">
                <a:cs typeface="Arial" pitchFamily="34" charset="0"/>
              </a:rPr>
              <a:t>and faster and safer </a:t>
            </a:r>
            <a:r>
              <a:rPr lang="en-US" sz="1600" dirty="0" smtClean="0">
                <a:cs typeface="Arial" pitchFamily="34" charset="0"/>
              </a:rPr>
              <a:t>healthcare</a:t>
            </a:r>
            <a:endParaRPr lang="sr-Latn-RS" sz="1600" dirty="0" smtClean="0">
              <a:cs typeface="Arial" pitchFamily="34" charset="0"/>
            </a:endParaRPr>
          </a:p>
          <a:p>
            <a:pPr marL="274320" indent="-274320" algn="just" eaLnBrk="1" fontAlgn="auto" latinLnBrk="1" hangingPunct="1">
              <a:spcAft>
                <a:spcPts val="0"/>
              </a:spcAft>
              <a:buFont typeface="Wingdings 2"/>
              <a:buChar char=""/>
              <a:defRPr/>
            </a:pPr>
            <a:r>
              <a:rPr lang="en-US" sz="1600" dirty="0" smtClean="0">
                <a:cs typeface="Arial" pitchFamily="34" charset="0"/>
              </a:rPr>
              <a:t>New </a:t>
            </a:r>
            <a:r>
              <a:rPr lang="en-US" sz="1600" dirty="0">
                <a:cs typeface="Arial" pitchFamily="34" charset="0"/>
              </a:rPr>
              <a:t>children's playgrounds were built in the </a:t>
            </a:r>
            <a:r>
              <a:rPr lang="en-US" sz="1600" dirty="0" smtClean="0">
                <a:cs typeface="Arial" pitchFamily="34" charset="0"/>
              </a:rPr>
              <a:t>villages </a:t>
            </a:r>
            <a:r>
              <a:rPr lang="en-US" sz="1600" dirty="0" err="1">
                <a:cs typeface="Arial" pitchFamily="34" charset="0"/>
              </a:rPr>
              <a:t>Donji</a:t>
            </a:r>
            <a:r>
              <a:rPr lang="en-US" sz="1600" dirty="0">
                <a:cs typeface="Arial" pitchFamily="34" charset="0"/>
              </a:rPr>
              <a:t> </a:t>
            </a:r>
            <a:r>
              <a:rPr lang="en-US" sz="1600" dirty="0" err="1">
                <a:cs typeface="Arial" pitchFamily="34" charset="0"/>
              </a:rPr>
              <a:t>Petrovci</a:t>
            </a:r>
            <a:r>
              <a:rPr lang="en-US" sz="1600" dirty="0">
                <a:cs typeface="Arial" pitchFamily="34" charset="0"/>
              </a:rPr>
              <a:t>, </a:t>
            </a:r>
            <a:r>
              <a:rPr lang="en-US" sz="1600" dirty="0" err="1">
                <a:cs typeface="Arial" pitchFamily="34" charset="0"/>
              </a:rPr>
              <a:t>Nikinci</a:t>
            </a:r>
            <a:r>
              <a:rPr lang="en-US" sz="1600" dirty="0">
                <a:cs typeface="Arial" pitchFamily="34" charset="0"/>
              </a:rPr>
              <a:t>, </a:t>
            </a:r>
            <a:r>
              <a:rPr lang="en-US" sz="1600" dirty="0" err="1">
                <a:cs typeface="Arial" pitchFamily="34" charset="0"/>
              </a:rPr>
              <a:t>Klenak</a:t>
            </a:r>
            <a:r>
              <a:rPr lang="en-US" sz="1600" dirty="0">
                <a:cs typeface="Arial" pitchFamily="34" charset="0"/>
              </a:rPr>
              <a:t>, </a:t>
            </a:r>
            <a:r>
              <a:rPr lang="en-US" sz="1600" dirty="0" err="1" smtClean="0">
                <a:cs typeface="Arial" pitchFamily="34" charset="0"/>
              </a:rPr>
              <a:t>Budjanovci</a:t>
            </a:r>
            <a:r>
              <a:rPr lang="en-US" sz="1600" dirty="0" smtClean="0">
                <a:cs typeface="Arial" pitchFamily="34" charset="0"/>
              </a:rPr>
              <a:t> </a:t>
            </a:r>
            <a:r>
              <a:rPr lang="en-US" sz="1600" dirty="0">
                <a:cs typeface="Arial" pitchFamily="34" charset="0"/>
              </a:rPr>
              <a:t>and Mali </a:t>
            </a:r>
            <a:endParaRPr lang="sr-Latn-RS" sz="1600" dirty="0" smtClean="0">
              <a:cs typeface="Arial" pitchFamily="34" charset="0"/>
            </a:endParaRPr>
          </a:p>
          <a:p>
            <a:pPr marL="274320" indent="-274320" algn="just" eaLnBrk="1" fontAlgn="auto" latinLnBrk="1" hangingPunct="1">
              <a:spcAft>
                <a:spcPts val="0"/>
              </a:spcAft>
              <a:buNone/>
              <a:defRPr/>
            </a:pPr>
            <a:r>
              <a:rPr lang="sr-Latn-RS" sz="1600" dirty="0" smtClean="0">
                <a:cs typeface="Arial" pitchFamily="34" charset="0"/>
              </a:rPr>
              <a:t>     </a:t>
            </a:r>
            <a:r>
              <a:rPr lang="en-US" sz="1600" dirty="0" err="1" smtClean="0">
                <a:cs typeface="Arial" pitchFamily="34" charset="0"/>
              </a:rPr>
              <a:t>Radinci</a:t>
            </a:r>
            <a:r>
              <a:rPr lang="en-US" sz="1600" dirty="0" smtClean="0">
                <a:cs typeface="Arial" pitchFamily="34" charset="0"/>
              </a:rPr>
              <a:t> </a:t>
            </a:r>
            <a:endParaRPr lang="sr-Latn-RS" sz="1600" dirty="0" smtClean="0">
              <a:cs typeface="Arial" pitchFamily="34" charset="0"/>
            </a:endParaRPr>
          </a:p>
          <a:p>
            <a:pPr marL="274320" indent="-274320" algn="just" eaLnBrk="1" fontAlgn="auto" latinLnBrk="1" hangingPunct="1">
              <a:spcAft>
                <a:spcPts val="0"/>
              </a:spcAft>
              <a:buFont typeface="Wingdings 2"/>
              <a:buChar char=""/>
              <a:defRPr/>
            </a:pPr>
            <a:r>
              <a:rPr lang="en-US" sz="1600" dirty="0" smtClean="0">
                <a:cs typeface="Arial" pitchFamily="34" charset="0"/>
              </a:rPr>
              <a:t>The </a:t>
            </a:r>
            <a:r>
              <a:rPr lang="en-US" sz="1600" dirty="0">
                <a:cs typeface="Arial" pitchFamily="34" charset="0"/>
              </a:rPr>
              <a:t>construction of skate park (skating, BMX driving, roller skating) and fitness center at the playground in </a:t>
            </a:r>
            <a:r>
              <a:rPr lang="en-US" sz="1600" dirty="0" smtClean="0">
                <a:cs typeface="Arial" pitchFamily="34" charset="0"/>
              </a:rPr>
              <a:t>Len</a:t>
            </a:r>
            <a:r>
              <a:rPr lang="sr-Latn-RS" sz="1600" dirty="0" smtClean="0">
                <a:cs typeface="Arial" pitchFamily="34" charset="0"/>
              </a:rPr>
              <a:t>j</a:t>
            </a:r>
            <a:r>
              <a:rPr lang="en-US" sz="1600" dirty="0" smtClean="0">
                <a:cs typeface="Arial" pitchFamily="34" charset="0"/>
              </a:rPr>
              <a:t>in</a:t>
            </a:r>
            <a:r>
              <a:rPr lang="sr-Latn-RS" sz="1600" dirty="0" smtClean="0">
                <a:cs typeface="Arial" pitchFamily="34" charset="0"/>
              </a:rPr>
              <a:t>ova</a:t>
            </a:r>
            <a:r>
              <a:rPr lang="en-US" sz="1600" dirty="0" smtClean="0">
                <a:cs typeface="Arial" pitchFamily="34" charset="0"/>
              </a:rPr>
              <a:t> </a:t>
            </a:r>
            <a:r>
              <a:rPr lang="en-US" sz="1600" dirty="0">
                <a:cs typeface="Arial" pitchFamily="34" charset="0"/>
              </a:rPr>
              <a:t>Street in </a:t>
            </a:r>
            <a:r>
              <a:rPr lang="en-US" sz="1600" dirty="0" err="1" smtClean="0">
                <a:cs typeface="Arial" pitchFamily="34" charset="0"/>
              </a:rPr>
              <a:t>Ruma</a:t>
            </a:r>
            <a:endParaRPr lang="en-US" sz="1600" dirty="0"/>
          </a:p>
        </p:txBody>
      </p:sp>
      <p:pic>
        <p:nvPicPr>
          <p:cNvPr id="24580" name="Picture 2" descr="https://sremskevesti.rs/wp-content/uploads/2019/01/ormariciazmajeva18b_590_393_100-300x200.jpg"/>
          <p:cNvPicPr>
            <a:picLocks noChangeAspect="1" noChangeArrowheads="1"/>
          </p:cNvPicPr>
          <p:nvPr/>
        </p:nvPicPr>
        <p:blipFill>
          <a:blip r:embed="rId2" cstate="print"/>
          <a:srcRect/>
          <a:stretch>
            <a:fillRect/>
          </a:stretch>
        </p:blipFill>
        <p:spPr bwMode="auto">
          <a:xfrm>
            <a:off x="227013" y="1524000"/>
            <a:ext cx="2514600" cy="1752600"/>
          </a:xfrm>
          <a:prstGeom prst="rect">
            <a:avLst/>
          </a:prstGeom>
          <a:noFill/>
          <a:ln w="9525">
            <a:noFill/>
            <a:miter lim="800000"/>
            <a:headEnd/>
            <a:tailEnd/>
          </a:ln>
        </p:spPr>
      </p:pic>
      <p:pic>
        <p:nvPicPr>
          <p:cNvPr id="9" name="Picture 16" descr="http://www.ruma.rs/portal2/jupgrade/templates/mx_joofree9/images/logo/logo.png"/>
          <p:cNvPicPr>
            <a:picLocks noChangeAspect="1" noChangeArrowheads="1"/>
          </p:cNvPicPr>
          <p:nvPr/>
        </p:nvPicPr>
        <p:blipFill>
          <a:blip r:embed="rId3" cstate="print"/>
          <a:srcRect/>
          <a:stretch>
            <a:fillRect/>
          </a:stretch>
        </p:blipFill>
        <p:spPr bwMode="auto">
          <a:xfrm>
            <a:off x="11047413" y="228600"/>
            <a:ext cx="973137" cy="990600"/>
          </a:xfrm>
          <a:prstGeom prst="rect">
            <a:avLst/>
          </a:prstGeom>
          <a:noFill/>
          <a:ln w="9525">
            <a:noFill/>
            <a:miter lim="800000"/>
            <a:headEnd/>
            <a:tailEnd/>
          </a:ln>
        </p:spPr>
      </p:pic>
      <p:pic>
        <p:nvPicPr>
          <p:cNvPr id="10" name="Picture 4" descr="http://www.ruma.rs/portal2/jupgrade/images/stories/igralistapetsela/vsig_images/bbb_590_393_100.jpg"/>
          <p:cNvPicPr>
            <a:picLocks noChangeAspect="1" noChangeArrowheads="1"/>
          </p:cNvPicPr>
          <p:nvPr/>
        </p:nvPicPr>
        <p:blipFill>
          <a:blip r:embed="rId4" cstate="print"/>
          <a:srcRect/>
          <a:stretch>
            <a:fillRect/>
          </a:stretch>
        </p:blipFill>
        <p:spPr bwMode="auto">
          <a:xfrm>
            <a:off x="2970212" y="1524000"/>
            <a:ext cx="2743200" cy="1752600"/>
          </a:xfrm>
          <a:prstGeom prst="rect">
            <a:avLst/>
          </a:prstGeom>
          <a:noFill/>
          <a:ln w="9525">
            <a:noFill/>
            <a:miter lim="800000"/>
            <a:headEnd/>
            <a:tailEnd/>
          </a:ln>
        </p:spPr>
      </p:pic>
      <p:pic>
        <p:nvPicPr>
          <p:cNvPr id="11" name="Picture 2" descr="C:\Users\Administrator\Desktop\512750-senzorske-cesme-21-r.jpg"/>
          <p:cNvPicPr>
            <a:picLocks noChangeAspect="1" noChangeArrowheads="1"/>
          </p:cNvPicPr>
          <p:nvPr/>
        </p:nvPicPr>
        <p:blipFill>
          <a:blip r:embed="rId5" cstate="print"/>
          <a:stretch>
            <a:fillRect/>
          </a:stretch>
        </p:blipFill>
        <p:spPr bwMode="auto">
          <a:xfrm>
            <a:off x="6018212" y="1524000"/>
            <a:ext cx="2438400" cy="1828800"/>
          </a:xfrm>
          <a:prstGeom prst="rect">
            <a:avLst/>
          </a:prstGeom>
          <a:noFill/>
        </p:spPr>
      </p:pic>
      <p:pic>
        <p:nvPicPr>
          <p:cNvPr id="12" name="Picture 2" descr="C:\Users\Administrator\Desktop\512750-senzorske-cesme-21-r.jpg"/>
          <p:cNvPicPr>
            <a:picLocks noChangeAspect="1" noChangeArrowheads="1"/>
          </p:cNvPicPr>
          <p:nvPr/>
        </p:nvPicPr>
        <p:blipFill>
          <a:blip r:embed="rId6" cstate="print"/>
          <a:stretch>
            <a:fillRect/>
          </a:stretch>
        </p:blipFill>
        <p:spPr bwMode="auto">
          <a:xfrm>
            <a:off x="8609012" y="1524000"/>
            <a:ext cx="2822719" cy="1828800"/>
          </a:xfrm>
          <a:prstGeom prst="rect">
            <a:avLst/>
          </a:prstGeom>
          <a:noFill/>
        </p:spPr>
      </p:pic>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smtClean="0">
                <a:solidFill>
                  <a:srgbClr val="588824"/>
                </a:solidFill>
              </a:rPr>
              <a:t>Completed projects within the PB</a:t>
            </a:r>
            <a:endParaRPr lang="en-US" b="1" dirty="0">
              <a:solidFill>
                <a:srgbClr val="588824"/>
              </a:solidFill>
            </a:endParaRPr>
          </a:p>
        </p:txBody>
      </p:sp>
      <p:sp>
        <p:nvSpPr>
          <p:cNvPr id="3" name="Content Placeholder 2"/>
          <p:cNvSpPr>
            <a:spLocks noGrp="1"/>
          </p:cNvSpPr>
          <p:nvPr>
            <p:ph sz="quarter" idx="1"/>
          </p:nvPr>
        </p:nvSpPr>
        <p:spPr/>
        <p:txBody>
          <a:bodyPr/>
          <a:lstStyle/>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pPr>
              <a:buNone/>
            </a:pPr>
            <a:r>
              <a:rPr lang="sr-Latn-RS" sz="1800" dirty="0" smtClean="0"/>
              <a:t>     </a:t>
            </a:r>
            <a:r>
              <a:rPr lang="en-US" sz="1600" dirty="0" smtClean="0"/>
              <a:t>New </a:t>
            </a:r>
            <a:r>
              <a:rPr lang="en-US" sz="1600" b="1" dirty="0" smtClean="0"/>
              <a:t>children's playgrounds </a:t>
            </a:r>
            <a:r>
              <a:rPr lang="en-US" sz="1600" dirty="0" smtClean="0"/>
              <a:t>in </a:t>
            </a:r>
            <a:r>
              <a:rPr lang="en-US" sz="1600" dirty="0" err="1" smtClean="0"/>
              <a:t>Ruma</a:t>
            </a:r>
            <a:r>
              <a:rPr lang="en-US" sz="1600" dirty="0" smtClean="0"/>
              <a:t> in the streets: </a:t>
            </a:r>
            <a:r>
              <a:rPr lang="sr-Latn-RS" sz="1600" dirty="0" smtClean="0"/>
              <a:t>Z</a:t>
            </a:r>
            <a:r>
              <a:rPr lang="en-US" sz="1600" dirty="0" err="1" smtClean="0"/>
              <a:t>elezni</a:t>
            </a:r>
            <a:r>
              <a:rPr lang="sr-Latn-RS" sz="1600" dirty="0" smtClean="0"/>
              <a:t>c</a:t>
            </a:r>
            <a:r>
              <a:rPr lang="en-US" sz="1600" dirty="0" smtClean="0"/>
              <a:t>ka, </a:t>
            </a:r>
            <a:r>
              <a:rPr lang="en-US" sz="1600" dirty="0" err="1" smtClean="0"/>
              <a:t>Kosovska</a:t>
            </a:r>
            <a:r>
              <a:rPr lang="en-US" sz="1600" dirty="0" smtClean="0"/>
              <a:t> and </a:t>
            </a:r>
            <a:r>
              <a:rPr lang="en-US" sz="1600" dirty="0" err="1" smtClean="0"/>
              <a:t>Lenjinova</a:t>
            </a:r>
            <a:r>
              <a:rPr lang="en-US" sz="1600" dirty="0" smtClean="0"/>
              <a:t>, </a:t>
            </a:r>
            <a:r>
              <a:rPr lang="en-US" sz="1600" dirty="0" err="1" smtClean="0"/>
              <a:t>Detelina</a:t>
            </a:r>
            <a:r>
              <a:rPr lang="en-US" sz="1600" dirty="0" smtClean="0"/>
              <a:t> and </a:t>
            </a:r>
            <a:r>
              <a:rPr lang="en-US" sz="1600" dirty="0" err="1" smtClean="0"/>
              <a:t>Igrali</a:t>
            </a:r>
            <a:r>
              <a:rPr lang="sr-Latn-RS" sz="1600" dirty="0" smtClean="0"/>
              <a:t>s</a:t>
            </a:r>
            <a:r>
              <a:rPr lang="en-US" sz="1600" dirty="0" err="1" smtClean="0"/>
              <a:t>te</a:t>
            </a:r>
            <a:r>
              <a:rPr lang="en-US" sz="1600" dirty="0" smtClean="0"/>
              <a:t> and in a small park</a:t>
            </a:r>
            <a:endParaRPr lang="sr-Latn-RS" sz="1600" dirty="0" smtClean="0"/>
          </a:p>
          <a:p>
            <a:r>
              <a:rPr lang="en-US" sz="1600" b="1" dirty="0" smtClean="0"/>
              <a:t>Students lockers </a:t>
            </a:r>
            <a:r>
              <a:rPr lang="en-US" sz="1600" dirty="0" smtClean="0"/>
              <a:t>in all schools on the territory of </a:t>
            </a:r>
            <a:r>
              <a:rPr lang="en-US" sz="1600" dirty="0" err="1" smtClean="0"/>
              <a:t>Ruma</a:t>
            </a:r>
            <a:r>
              <a:rPr lang="en-US" sz="1600" dirty="0" smtClean="0"/>
              <a:t> municipality</a:t>
            </a:r>
            <a:endParaRPr lang="sr-Latn-RS" sz="1600" dirty="0" smtClean="0"/>
          </a:p>
          <a:p>
            <a:r>
              <a:rPr lang="en-US" sz="1600" dirty="0" smtClean="0"/>
              <a:t>Arranging the yard of the kindergarten the "</a:t>
            </a:r>
            <a:r>
              <a:rPr lang="en-US" sz="1600" dirty="0" err="1" smtClean="0"/>
              <a:t>Centar</a:t>
            </a:r>
            <a:r>
              <a:rPr lang="en-US" sz="1600" dirty="0" smtClean="0"/>
              <a:t>" facility and equipping it with </a:t>
            </a:r>
            <a:r>
              <a:rPr lang="en-US" sz="1600" b="1" dirty="0" smtClean="0"/>
              <a:t>furniture</a:t>
            </a:r>
            <a:endParaRPr lang="sr-Latn-RS" sz="1600" b="1" dirty="0" smtClean="0"/>
          </a:p>
          <a:p>
            <a:r>
              <a:rPr lang="en-US" sz="1600" b="1" dirty="0" smtClean="0"/>
              <a:t>Smart boards </a:t>
            </a:r>
            <a:r>
              <a:rPr lang="en-US" sz="1600" dirty="0" smtClean="0"/>
              <a:t>in schools (4 urban and 11 rural primary schools)</a:t>
            </a:r>
            <a:endParaRPr lang="sr-Latn-RS" sz="1600" dirty="0" smtClean="0"/>
          </a:p>
          <a:p>
            <a:r>
              <a:rPr lang="en-US" sz="1600" dirty="0" smtClean="0"/>
              <a:t>The construction of the </a:t>
            </a:r>
            <a:r>
              <a:rPr lang="en-US" sz="1600" b="1" dirty="0" smtClean="0"/>
              <a:t>pedestrian-bicycle path </a:t>
            </a:r>
            <a:r>
              <a:rPr lang="en-US" sz="1600" dirty="0" err="1" smtClean="0"/>
              <a:t>Donji</a:t>
            </a:r>
            <a:r>
              <a:rPr lang="en-US" sz="1600" dirty="0" smtClean="0"/>
              <a:t> </a:t>
            </a:r>
            <a:r>
              <a:rPr lang="en-US" sz="1600" dirty="0" err="1" smtClean="0"/>
              <a:t>Petrovci-Putinci</a:t>
            </a:r>
            <a:r>
              <a:rPr lang="en-US" sz="1600" dirty="0" smtClean="0"/>
              <a:t> is in progress</a:t>
            </a:r>
            <a:endParaRPr lang="sr-Latn-RS" sz="1600" dirty="0" smtClean="0"/>
          </a:p>
          <a:p>
            <a:r>
              <a:rPr lang="sr-Latn-RS" sz="1600" b="1" dirty="0" smtClean="0"/>
              <a:t>S</a:t>
            </a:r>
            <a:r>
              <a:rPr lang="en-US" sz="1600" b="1" dirty="0" err="1" smtClean="0"/>
              <a:t>ensor</a:t>
            </a:r>
            <a:r>
              <a:rPr lang="en-US" sz="1600" b="1" dirty="0" smtClean="0"/>
              <a:t> fountains </a:t>
            </a:r>
            <a:r>
              <a:rPr lang="en-US" sz="1600" dirty="0" smtClean="0"/>
              <a:t>at six locations in the city</a:t>
            </a:r>
            <a:endParaRPr lang="sr-Latn-RS" sz="1600" dirty="0" smtClean="0"/>
          </a:p>
          <a:p>
            <a:r>
              <a:rPr lang="sr-Latn-RS" sz="1600" dirty="0" smtClean="0"/>
              <a:t>T</a:t>
            </a:r>
            <a:r>
              <a:rPr lang="en-US" sz="1600" dirty="0" smtClean="0"/>
              <a:t>he first </a:t>
            </a:r>
            <a:r>
              <a:rPr lang="en-US" sz="1600" b="1" dirty="0" smtClean="0"/>
              <a:t>inclusive playground </a:t>
            </a:r>
            <a:r>
              <a:rPr lang="en-US" sz="1600" dirty="0" smtClean="0"/>
              <a:t>at the kindergarten facility</a:t>
            </a:r>
            <a:r>
              <a:rPr lang="sr-Latn-RS" sz="1600" dirty="0" smtClean="0"/>
              <a:t> ,,Livade” for </a:t>
            </a:r>
            <a:r>
              <a:rPr lang="en-US" sz="1600" dirty="0" smtClean="0"/>
              <a:t>preschool education and education of children</a:t>
            </a:r>
            <a:endParaRPr lang="sr-Latn-RS" sz="1600" dirty="0" smtClean="0"/>
          </a:p>
          <a:p>
            <a:r>
              <a:rPr lang="sr-Latn-RS" sz="1600" b="1" dirty="0" smtClean="0"/>
              <a:t>New </a:t>
            </a:r>
            <a:r>
              <a:rPr lang="en-US" sz="1600" dirty="0" smtClean="0"/>
              <a:t>children</a:t>
            </a:r>
            <a:r>
              <a:rPr lang="sr-Latn-RS" sz="1600" dirty="0" smtClean="0"/>
              <a:t>s playgrounds</a:t>
            </a:r>
            <a:r>
              <a:rPr lang="en-US" sz="1600" dirty="0" smtClean="0"/>
              <a:t> </a:t>
            </a:r>
            <a:r>
              <a:rPr lang="en-US" sz="1600" dirty="0" smtClean="0"/>
              <a:t>in villages</a:t>
            </a:r>
            <a:r>
              <a:rPr lang="sr-Latn-RS" sz="1600" dirty="0" smtClean="0"/>
              <a:t> : Kraljevci, Dobrinci, Putinci, </a:t>
            </a:r>
            <a:r>
              <a:rPr lang="sr-Latn-RS" sz="1600" dirty="0" smtClean="0"/>
              <a:t>Zarkovci </a:t>
            </a:r>
            <a:r>
              <a:rPr lang="sr-Latn-RS" sz="1600" dirty="0" smtClean="0"/>
              <a:t>and </a:t>
            </a:r>
            <a:r>
              <a:rPr lang="sr-Latn-RS" sz="1600" dirty="0" smtClean="0"/>
              <a:t>Hrtkovci.</a:t>
            </a:r>
            <a:endParaRPr lang="en-US" sz="1600" dirty="0"/>
          </a:p>
        </p:txBody>
      </p:sp>
      <p:pic>
        <p:nvPicPr>
          <p:cNvPr id="8"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11047413" y="228600"/>
            <a:ext cx="973137" cy="990600"/>
          </a:xfrm>
          <a:prstGeom prst="rect">
            <a:avLst/>
          </a:prstGeom>
          <a:noFill/>
          <a:ln w="9525">
            <a:noFill/>
            <a:miter lim="800000"/>
            <a:headEnd/>
            <a:tailEnd/>
          </a:ln>
        </p:spPr>
      </p:pic>
      <p:pic>
        <p:nvPicPr>
          <p:cNvPr id="9" name="Picture 8" descr="C:\Users\Administrator\Pictures\212043-vrtic-centar-21-hh.jpg"/>
          <p:cNvPicPr/>
          <p:nvPr/>
        </p:nvPicPr>
        <p:blipFill>
          <a:blip r:embed="rId3" cstate="print"/>
          <a:stretch>
            <a:fillRect/>
          </a:stretch>
        </p:blipFill>
        <p:spPr bwMode="auto">
          <a:xfrm>
            <a:off x="531812" y="1447800"/>
            <a:ext cx="2514600" cy="1981200"/>
          </a:xfrm>
          <a:prstGeom prst="rect">
            <a:avLst/>
          </a:prstGeom>
          <a:noFill/>
          <a:ln w="9525">
            <a:noFill/>
            <a:miter lim="800000"/>
            <a:headEnd/>
            <a:tailEnd/>
          </a:ln>
        </p:spPr>
      </p:pic>
      <p:pic>
        <p:nvPicPr>
          <p:cNvPr id="10" name="Picture 9" descr="C:\Users\Administrator\Pictures\212043-vrtic-centar-21-hh.jpg"/>
          <p:cNvPicPr/>
          <p:nvPr/>
        </p:nvPicPr>
        <p:blipFill>
          <a:blip r:embed="rId4" cstate="print"/>
          <a:srcRect/>
          <a:stretch>
            <a:fillRect/>
          </a:stretch>
        </p:blipFill>
        <p:spPr bwMode="auto">
          <a:xfrm>
            <a:off x="3198812" y="1447800"/>
            <a:ext cx="2514600" cy="1981200"/>
          </a:xfrm>
          <a:prstGeom prst="rect">
            <a:avLst/>
          </a:prstGeom>
          <a:noFill/>
          <a:ln w="9525">
            <a:noFill/>
            <a:miter lim="800000"/>
            <a:headEnd/>
            <a:tailEnd/>
          </a:ln>
        </p:spPr>
      </p:pic>
      <p:pic>
        <p:nvPicPr>
          <p:cNvPr id="11" name="Picture 2" descr="C:\Users\Administrator\Desktop\512750-senzorske-cesme-21-r.jpg"/>
          <p:cNvPicPr>
            <a:picLocks noChangeAspect="1" noChangeArrowheads="1"/>
          </p:cNvPicPr>
          <p:nvPr/>
        </p:nvPicPr>
        <p:blipFill>
          <a:blip r:embed="rId5" cstate="print"/>
          <a:srcRect/>
          <a:stretch>
            <a:fillRect/>
          </a:stretch>
        </p:blipFill>
        <p:spPr bwMode="auto">
          <a:xfrm>
            <a:off x="6018212" y="1447800"/>
            <a:ext cx="2590801" cy="1981200"/>
          </a:xfrm>
          <a:prstGeom prst="rect">
            <a:avLst/>
          </a:prstGeom>
          <a:noFill/>
          <a:effectLst/>
        </p:spPr>
      </p:pic>
      <p:pic>
        <p:nvPicPr>
          <p:cNvPr id="12" name="Picture 2" descr="C:\Users\Administrator\Desktop\512750-senzorske-cesme-21-r.jpg"/>
          <p:cNvPicPr>
            <a:picLocks noChangeAspect="1" noChangeArrowheads="1"/>
          </p:cNvPicPr>
          <p:nvPr/>
        </p:nvPicPr>
        <p:blipFill>
          <a:blip r:embed="rId6" cstate="print"/>
          <a:stretch>
            <a:fillRect/>
          </a:stretch>
        </p:blipFill>
        <p:spPr bwMode="auto">
          <a:xfrm>
            <a:off x="8837612" y="1447800"/>
            <a:ext cx="2583912" cy="197039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217612" y="218182"/>
            <a:ext cx="9829800" cy="1077218"/>
          </a:xfrm>
          <a:solidFill>
            <a:schemeClr val="bg1">
              <a:lumMod val="95000"/>
            </a:schemeClr>
          </a:solidFill>
        </p:spPr>
        <p:txBody>
          <a:bodyPr wrap="square">
            <a:spAutoFit/>
          </a:bodyPr>
          <a:lstStyle/>
          <a:p>
            <a:pPr eaLnBrk="1" fontAlgn="auto" hangingPunct="1">
              <a:spcAft>
                <a:spcPts val="0"/>
              </a:spcAft>
              <a:defRPr/>
            </a:pPr>
            <a:r>
              <a:rPr lang="en-US" sz="3200" b="1" dirty="0" smtClean="0">
                <a:solidFill>
                  <a:srgbClr val="588824"/>
                </a:solidFill>
              </a:rPr>
              <a:t>Development Plan</a:t>
            </a:r>
            <a:r>
              <a:rPr lang="sr-Latn-RS" sz="3200" b="1" dirty="0" smtClean="0">
                <a:solidFill>
                  <a:srgbClr val="588824"/>
                </a:solidFill>
              </a:rPr>
              <a:t> of the Municipality of Ruma</a:t>
            </a:r>
            <a:r>
              <a:rPr lang="en-US" sz="3200" b="1" dirty="0" smtClean="0">
                <a:solidFill>
                  <a:srgbClr val="588824"/>
                </a:solidFill>
              </a:rPr>
              <a:t> 2021-2030. </a:t>
            </a:r>
          </a:p>
        </p:txBody>
      </p:sp>
      <p:sp>
        <p:nvSpPr>
          <p:cNvPr id="25603" name="Content Placeholder 2"/>
          <p:cNvSpPr>
            <a:spLocks noGrp="1"/>
          </p:cNvSpPr>
          <p:nvPr>
            <p:ph sz="half" idx="1"/>
          </p:nvPr>
        </p:nvSpPr>
        <p:spPr>
          <a:xfrm>
            <a:off x="227012" y="1447800"/>
            <a:ext cx="6629400" cy="4876800"/>
          </a:xfrm>
        </p:spPr>
        <p:txBody>
          <a:bodyPr/>
          <a:lstStyle/>
          <a:p>
            <a:pPr algn="just" eaLnBrk="1" hangingPunct="1">
              <a:buFont typeface="Arial" pitchFamily="34" charset="0"/>
              <a:buNone/>
            </a:pPr>
            <a:r>
              <a:rPr lang="en-US" sz="1200" dirty="0" smtClean="0"/>
              <a:t>    </a:t>
            </a:r>
            <a:r>
              <a:rPr lang="sr-Latn-RS" sz="1200" dirty="0" smtClean="0"/>
              <a:t>  </a:t>
            </a:r>
            <a:r>
              <a:rPr lang="sr-Latn-RS" sz="1600" dirty="0" smtClean="0">
                <a:latin typeface="+mj-lt"/>
              </a:rPr>
              <a:t>The LER department is engaged in making strategies and action plans as well as in their monitoring and implementation.</a:t>
            </a:r>
          </a:p>
          <a:p>
            <a:pPr algn="just" eaLnBrk="1" hangingPunct="1">
              <a:buFont typeface="Arial" pitchFamily="34" charset="0"/>
              <a:buNone/>
            </a:pPr>
            <a:r>
              <a:rPr lang="sr-Latn-RS" sz="1600" b="1" dirty="0" smtClean="0">
                <a:latin typeface="+mj-lt"/>
              </a:rPr>
              <a:t>    </a:t>
            </a:r>
            <a:r>
              <a:rPr lang="en-US" sz="1600" b="1" dirty="0" smtClean="0">
                <a:latin typeface="+mj-lt"/>
              </a:rPr>
              <a:t>Development Plan</a:t>
            </a:r>
            <a:r>
              <a:rPr lang="sr-Latn-RS" sz="1600" b="1" dirty="0" smtClean="0">
                <a:latin typeface="+mj-lt"/>
              </a:rPr>
              <a:t> of the Municipality of Ruma</a:t>
            </a:r>
            <a:r>
              <a:rPr lang="en-US" sz="1600" b="1" dirty="0" smtClean="0">
                <a:latin typeface="+mj-lt"/>
              </a:rPr>
              <a:t> 2021-2030</a:t>
            </a:r>
            <a:r>
              <a:rPr lang="sr-Latn-RS" sz="1600" b="1" dirty="0" smtClean="0">
                <a:latin typeface="+mj-lt"/>
              </a:rPr>
              <a:t>. defines the following </a:t>
            </a:r>
            <a:r>
              <a:rPr lang="en-US" sz="1600" b="1" dirty="0" smtClean="0">
                <a:latin typeface="+mj-lt"/>
              </a:rPr>
              <a:t>strategic goals:</a:t>
            </a:r>
            <a:endParaRPr lang="sr-Latn-RS" sz="1600" b="1" dirty="0" smtClean="0">
              <a:latin typeface="+mj-lt"/>
            </a:endParaRPr>
          </a:p>
          <a:p>
            <a:pPr algn="just" eaLnBrk="1" hangingPunct="1">
              <a:buFont typeface="Arial" pitchFamily="34" charset="0"/>
              <a:buNone/>
            </a:pPr>
            <a:endParaRPr lang="en-US" sz="1600" b="1" dirty="0" smtClean="0">
              <a:latin typeface="+mj-lt"/>
            </a:endParaRPr>
          </a:p>
          <a:p>
            <a:pPr lvl="1" eaLnBrk="1" hangingPunct="1">
              <a:lnSpc>
                <a:spcPct val="150000"/>
              </a:lnSpc>
              <a:buFont typeface="Wingdings" pitchFamily="2" charset="2"/>
              <a:buChar char="Ø"/>
            </a:pPr>
            <a:r>
              <a:rPr lang="en-US" sz="1600" dirty="0" smtClean="0">
                <a:solidFill>
                  <a:schemeClr val="tx1"/>
                </a:solidFill>
                <a:latin typeface="+mj-lt"/>
              </a:rPr>
              <a:t>Economic development</a:t>
            </a:r>
          </a:p>
          <a:p>
            <a:pPr lvl="1" eaLnBrk="1" hangingPunct="1">
              <a:lnSpc>
                <a:spcPct val="150000"/>
              </a:lnSpc>
              <a:buFont typeface="Wingdings" pitchFamily="2" charset="2"/>
              <a:buChar char="Ø"/>
            </a:pPr>
            <a:r>
              <a:rPr lang="en-US" sz="1600" dirty="0" smtClean="0">
                <a:solidFill>
                  <a:schemeClr val="tx1"/>
                </a:solidFill>
                <a:latin typeface="+mj-lt"/>
              </a:rPr>
              <a:t>Social conditions and perspectives</a:t>
            </a:r>
            <a:endParaRPr lang="sr-Latn-RS" sz="1600" dirty="0" smtClean="0">
              <a:solidFill>
                <a:schemeClr val="tx1"/>
              </a:solidFill>
              <a:latin typeface="+mj-lt"/>
            </a:endParaRPr>
          </a:p>
          <a:p>
            <a:pPr lvl="1" eaLnBrk="1" hangingPunct="1">
              <a:lnSpc>
                <a:spcPct val="150000"/>
              </a:lnSpc>
              <a:buFont typeface="Wingdings" pitchFamily="2" charset="2"/>
              <a:buChar char="Ø"/>
            </a:pPr>
            <a:r>
              <a:rPr lang="en-US" sz="1600" dirty="0" smtClean="0">
                <a:solidFill>
                  <a:schemeClr val="tx1"/>
                </a:solidFill>
                <a:latin typeface="+mj-lt"/>
              </a:rPr>
              <a:t>Environment and resource conservation</a:t>
            </a:r>
          </a:p>
          <a:p>
            <a:pPr algn="just" eaLnBrk="1" hangingPunct="1">
              <a:spcBef>
                <a:spcPct val="0"/>
              </a:spcBef>
              <a:buFont typeface="Wingdings 2" pitchFamily="18" charset="2"/>
              <a:buNone/>
            </a:pPr>
            <a:r>
              <a:rPr lang="en-US" sz="1600" dirty="0" smtClean="0">
                <a:latin typeface="+mj-lt"/>
              </a:rPr>
              <a:t> </a:t>
            </a:r>
            <a:r>
              <a:rPr lang="sr-Latn-RS" sz="1600" dirty="0" smtClean="0">
                <a:latin typeface="+mj-lt"/>
              </a:rPr>
              <a:t> </a:t>
            </a:r>
            <a:endParaRPr lang="en-US" sz="1600" dirty="0" smtClean="0">
              <a:latin typeface="+mj-lt"/>
            </a:endParaRPr>
          </a:p>
          <a:p>
            <a:pPr algn="just" eaLnBrk="1" hangingPunct="1">
              <a:spcBef>
                <a:spcPct val="0"/>
              </a:spcBef>
              <a:buNone/>
            </a:pPr>
            <a:r>
              <a:rPr lang="sr-Latn-RS" sz="1600" dirty="0" smtClean="0">
                <a:latin typeface="+mj-lt"/>
              </a:rPr>
              <a:t>     </a:t>
            </a:r>
            <a:r>
              <a:rPr lang="en-US" sz="1600" dirty="0" smtClean="0">
                <a:latin typeface="+mj-lt"/>
              </a:rPr>
              <a:t>The </a:t>
            </a:r>
            <a:r>
              <a:rPr lang="sr-Latn-RS" sz="1600" dirty="0" smtClean="0">
                <a:latin typeface="+mj-lt"/>
              </a:rPr>
              <a:t>D</a:t>
            </a:r>
            <a:r>
              <a:rPr lang="en-US" sz="1600" dirty="0" err="1" smtClean="0">
                <a:latin typeface="+mj-lt"/>
              </a:rPr>
              <a:t>evelopment</a:t>
            </a:r>
            <a:r>
              <a:rPr lang="en-US" sz="1600" dirty="0" smtClean="0">
                <a:latin typeface="+mj-lt"/>
              </a:rPr>
              <a:t> </a:t>
            </a:r>
            <a:r>
              <a:rPr lang="sr-Latn-RS" sz="1600" dirty="0" smtClean="0">
                <a:latin typeface="+mj-lt"/>
              </a:rPr>
              <a:t>P</a:t>
            </a:r>
            <a:r>
              <a:rPr lang="en-US" sz="1600" dirty="0" err="1" smtClean="0">
                <a:latin typeface="+mj-lt"/>
              </a:rPr>
              <a:t>lan</a:t>
            </a:r>
            <a:r>
              <a:rPr lang="en-US" sz="1600" dirty="0" smtClean="0">
                <a:latin typeface="+mj-lt"/>
              </a:rPr>
              <a:t> of the </a:t>
            </a:r>
            <a:r>
              <a:rPr lang="sr-Latn-RS" sz="1600" dirty="0" smtClean="0">
                <a:latin typeface="+mj-lt"/>
              </a:rPr>
              <a:t>M</a:t>
            </a:r>
            <a:r>
              <a:rPr lang="en-US" sz="1600" dirty="0" err="1" smtClean="0">
                <a:latin typeface="+mj-lt"/>
              </a:rPr>
              <a:t>unicipality</a:t>
            </a:r>
            <a:r>
              <a:rPr lang="en-US" sz="1600" dirty="0" smtClean="0">
                <a:latin typeface="+mj-lt"/>
              </a:rPr>
              <a:t> of </a:t>
            </a:r>
            <a:r>
              <a:rPr lang="en-US" sz="1600" dirty="0" err="1" smtClean="0">
                <a:latin typeface="+mj-lt"/>
              </a:rPr>
              <a:t>Ruma</a:t>
            </a:r>
            <a:r>
              <a:rPr lang="en-US" sz="1600" dirty="0" smtClean="0">
                <a:latin typeface="+mj-lt"/>
              </a:rPr>
              <a:t> is the basis for the</a:t>
            </a:r>
            <a:r>
              <a:rPr lang="sr-Latn-RS" sz="1600" dirty="0" smtClean="0">
                <a:latin typeface="+mj-lt"/>
              </a:rPr>
              <a:t> </a:t>
            </a:r>
            <a:r>
              <a:rPr lang="en-US" sz="1600" dirty="0" smtClean="0">
                <a:latin typeface="+mj-lt"/>
              </a:rPr>
              <a:t>adoption of all </a:t>
            </a:r>
            <a:r>
              <a:rPr lang="sr-Latn-RS" sz="1600" dirty="0" smtClean="0">
                <a:latin typeface="+mj-lt"/>
              </a:rPr>
              <a:t>other </a:t>
            </a:r>
            <a:r>
              <a:rPr lang="en-US" sz="1600" dirty="0" smtClean="0">
                <a:latin typeface="+mj-lt"/>
              </a:rPr>
              <a:t>planning documents and one such document has a clear picture of the aspirations of local governments to continuously improve the lives of every resident of the municipality.</a:t>
            </a:r>
          </a:p>
        </p:txBody>
      </p:sp>
      <p:sp>
        <p:nvSpPr>
          <p:cNvPr id="6" name="Rectangle 7"/>
          <p:cNvSpPr>
            <a:spLocks noChangeArrowheads="1"/>
          </p:cNvSpPr>
          <p:nvPr/>
        </p:nvSpPr>
        <p:spPr bwMode="auto">
          <a:xfrm>
            <a:off x="7847012" y="3505200"/>
            <a:ext cx="456779" cy="2382838"/>
          </a:xfrm>
          <a:prstGeom prst="rect">
            <a:avLst/>
          </a:prstGeom>
          <a:solidFill>
            <a:srgbClr val="FFFFFF"/>
          </a:solidFill>
          <a:ln w="63500" cmpd="thickThin" algn="ctr">
            <a:solidFill>
              <a:srgbClr val="588824"/>
            </a:solidFill>
            <a:miter lim="800000"/>
            <a:headEnd/>
            <a:tailEnd/>
          </a:ln>
          <a:effectLst/>
        </p:spPr>
        <p:txBody>
          <a:bodyPr vert="vert270"/>
          <a:lstStyle/>
          <a:p>
            <a:pPr lvl="1" fontAlgn="auto">
              <a:spcAft>
                <a:spcPts val="0"/>
              </a:spcAft>
              <a:defRPr/>
            </a:pPr>
            <a:r>
              <a:rPr lang="sr-Latn-RS" sz="1200" b="1" dirty="0" smtClean="0">
                <a:latin typeface="Cambria" pitchFamily="18" charset="0"/>
                <a:cs typeface="Arial" charset="0"/>
              </a:rPr>
              <a:t>Economic development</a:t>
            </a:r>
            <a:endParaRPr lang="sr-Latn-RS" sz="1200" b="1" dirty="0">
              <a:latin typeface="Cambria" pitchFamily="18" charset="0"/>
              <a:cs typeface="Arial" charset="0"/>
            </a:endParaRPr>
          </a:p>
        </p:txBody>
      </p:sp>
      <p:sp>
        <p:nvSpPr>
          <p:cNvPr id="7" name="Rectangle 8"/>
          <p:cNvSpPr>
            <a:spLocks noChangeArrowheads="1"/>
          </p:cNvSpPr>
          <p:nvPr/>
        </p:nvSpPr>
        <p:spPr bwMode="auto">
          <a:xfrm>
            <a:off x="8913812" y="3505200"/>
            <a:ext cx="533400" cy="2362200"/>
          </a:xfrm>
          <a:prstGeom prst="rect">
            <a:avLst/>
          </a:prstGeom>
          <a:solidFill>
            <a:srgbClr val="FFFFFF"/>
          </a:solidFill>
          <a:ln w="63500" cmpd="thickThin" algn="ctr">
            <a:solidFill>
              <a:srgbClr val="588824"/>
            </a:solidFill>
            <a:miter lim="800000"/>
            <a:headEnd/>
            <a:tailEnd/>
          </a:ln>
          <a:effectLst/>
        </p:spPr>
        <p:txBody>
          <a:bodyPr vert="vert270"/>
          <a:lstStyle/>
          <a:p>
            <a:pPr lvl="1" fontAlgn="auto">
              <a:spcAft>
                <a:spcPts val="0"/>
              </a:spcAft>
              <a:defRPr/>
            </a:pPr>
            <a:r>
              <a:rPr lang="sr-Latn-RS" sz="1200" b="1" dirty="0" smtClean="0">
                <a:latin typeface="Cambria" pitchFamily="18" charset="0"/>
                <a:cs typeface="Arial" charset="0"/>
              </a:rPr>
              <a:t>Social conditions and perspectives</a:t>
            </a:r>
            <a:endParaRPr lang="sr-Latn-RS" sz="1200" b="1" dirty="0">
              <a:latin typeface="Cambria" pitchFamily="18" charset="0"/>
              <a:cs typeface="Arial" charset="0"/>
            </a:endParaRPr>
          </a:p>
        </p:txBody>
      </p:sp>
      <p:sp>
        <p:nvSpPr>
          <p:cNvPr id="9" name="Rectangle 10"/>
          <p:cNvSpPr>
            <a:spLocks noChangeArrowheads="1"/>
          </p:cNvSpPr>
          <p:nvPr/>
        </p:nvSpPr>
        <p:spPr bwMode="auto">
          <a:xfrm>
            <a:off x="10133012" y="3505200"/>
            <a:ext cx="533400" cy="2382838"/>
          </a:xfrm>
          <a:prstGeom prst="rect">
            <a:avLst/>
          </a:prstGeom>
          <a:solidFill>
            <a:srgbClr val="FFFFFF"/>
          </a:solidFill>
          <a:ln w="63500" cmpd="thickThin" algn="ctr">
            <a:solidFill>
              <a:srgbClr val="588824"/>
            </a:solidFill>
            <a:miter lim="800000"/>
            <a:headEnd/>
            <a:tailEnd/>
          </a:ln>
          <a:effectLst/>
        </p:spPr>
        <p:txBody>
          <a:bodyPr vert="vert270"/>
          <a:lstStyle/>
          <a:p>
            <a:pPr lvl="1" fontAlgn="auto">
              <a:spcAft>
                <a:spcPts val="0"/>
              </a:spcAft>
              <a:defRPr/>
            </a:pPr>
            <a:r>
              <a:rPr lang="sr-Latn-RS" sz="1200" b="1" dirty="0" smtClean="0">
                <a:latin typeface="Cambria" pitchFamily="18" charset="0"/>
                <a:cs typeface="Arial" charset="0"/>
              </a:rPr>
              <a:t>Environment and resource conservation</a:t>
            </a:r>
            <a:endParaRPr lang="sr-Latn-RS" sz="1200" b="1" dirty="0">
              <a:latin typeface="Cambria" pitchFamily="18" charset="0"/>
              <a:cs typeface="Arial" charset="0"/>
            </a:endParaRPr>
          </a:p>
        </p:txBody>
      </p:sp>
      <p:pic>
        <p:nvPicPr>
          <p:cNvPr id="25609"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10931525" y="304800"/>
            <a:ext cx="973138" cy="990600"/>
          </a:xfrm>
          <a:prstGeom prst="rect">
            <a:avLst/>
          </a:prstGeom>
          <a:noFill/>
          <a:ln w="9525">
            <a:noFill/>
            <a:miter lim="800000"/>
            <a:headEnd/>
            <a:tailEnd/>
          </a:ln>
        </p:spPr>
      </p:pic>
      <p:sp>
        <p:nvSpPr>
          <p:cNvPr id="10" name="AutoShape 6"/>
          <p:cNvSpPr>
            <a:spLocks noChangeArrowheads="1"/>
          </p:cNvSpPr>
          <p:nvPr/>
        </p:nvSpPr>
        <p:spPr bwMode="auto">
          <a:xfrm>
            <a:off x="7770812" y="1676400"/>
            <a:ext cx="2895600" cy="1600200"/>
          </a:xfrm>
          <a:prstGeom prst="triangle">
            <a:avLst>
              <a:gd name="adj" fmla="val 49450"/>
            </a:avLst>
          </a:prstGeom>
          <a:solidFill>
            <a:srgbClr val="588824"/>
          </a:solidFill>
          <a:ln w="38100">
            <a:solidFill>
              <a:srgbClr val="588824"/>
            </a:solidFill>
            <a:miter lim="800000"/>
            <a:headEnd/>
            <a:tailEnd/>
          </a:ln>
          <a:effectLst>
            <a:outerShdw dist="28398" dir="3806097" algn="ctr" rotWithShape="0">
              <a:srgbClr val="205867">
                <a:alpha val="50000"/>
              </a:srgbClr>
            </a:outerShdw>
          </a:effectLst>
        </p:spPr>
        <p:txBody>
          <a:bodyPr/>
          <a:lstStyle/>
          <a:p>
            <a:pPr algn="ctr">
              <a:spcAft>
                <a:spcPts val="1000"/>
              </a:spcAft>
              <a:defRPr/>
            </a:pPr>
            <a:r>
              <a:rPr lang="sr-Latn-RS" sz="1200" dirty="0" smtClean="0">
                <a:latin typeface="Calibri" pitchFamily="34" charset="0"/>
              </a:rPr>
              <a:t>Development Plan of the Municipality of Ruma  2021-2030</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sr-Latn-RS" b="1" dirty="0" smtClean="0">
                <a:solidFill>
                  <a:srgbClr val="588824"/>
                </a:solidFill>
              </a:rPr>
              <a:t>Creating strategies and local action plans</a:t>
            </a:r>
            <a:endParaRPr lang="en-US" b="1" dirty="0" smtClean="0">
              <a:solidFill>
                <a:srgbClr val="588824"/>
              </a:solidFill>
            </a:endParaRPr>
          </a:p>
        </p:txBody>
      </p:sp>
      <p:sp>
        <p:nvSpPr>
          <p:cNvPr id="26627" name="Content Placeholder 2"/>
          <p:cNvSpPr>
            <a:spLocks noGrp="1"/>
          </p:cNvSpPr>
          <p:nvPr>
            <p:ph sz="quarter" idx="1"/>
          </p:nvPr>
        </p:nvSpPr>
        <p:spPr>
          <a:xfrm>
            <a:off x="379412" y="3276600"/>
            <a:ext cx="11564937" cy="2648140"/>
          </a:xfrm>
        </p:spPr>
        <p:txBody>
          <a:bodyPr/>
          <a:lstStyle/>
          <a:p>
            <a:pPr eaLnBrk="1" hangingPunct="1">
              <a:buNone/>
            </a:pPr>
            <a:endParaRPr lang="sr-Latn-RS" sz="1800" dirty="0" smtClean="0">
              <a:latin typeface="Cambria" panose="02040503050406030204" pitchFamily="18" charset="0"/>
              <a:ea typeface="Cambria" panose="02040503050406030204" pitchFamily="18" charset="0"/>
            </a:endParaRPr>
          </a:p>
          <a:p>
            <a:pPr eaLnBrk="1" hangingPunct="1">
              <a:buNone/>
            </a:pPr>
            <a:r>
              <a:rPr lang="sr-Latn-RS" sz="1800" dirty="0" smtClean="0">
                <a:latin typeface="Cambria" panose="02040503050406030204" pitchFamily="18" charset="0"/>
                <a:ea typeface="Cambria" panose="02040503050406030204" pitchFamily="18" charset="0"/>
              </a:rPr>
              <a:t>  </a:t>
            </a:r>
            <a:r>
              <a:rPr lang="en-US" sz="1600" dirty="0" smtClean="0">
                <a:latin typeface="+mj-lt"/>
                <a:ea typeface="Cambria" panose="02040503050406030204" pitchFamily="18" charset="0"/>
              </a:rPr>
              <a:t>Besides</a:t>
            </a:r>
            <a:r>
              <a:rPr lang="en-US" sz="1600" dirty="0">
                <a:latin typeface="+mj-lt"/>
                <a:ea typeface="Cambria" panose="02040503050406030204" pitchFamily="18" charset="0"/>
              </a:rPr>
              <a:t>, </a:t>
            </a:r>
            <a:r>
              <a:rPr lang="en-US" sz="1600" dirty="0" smtClean="0">
                <a:latin typeface="+mj-lt"/>
                <a:ea typeface="Cambria" panose="02040503050406030204" pitchFamily="18" charset="0"/>
              </a:rPr>
              <a:t>the Municipality</a:t>
            </a:r>
            <a:r>
              <a:rPr lang="sr-Latn-RS" sz="1600" dirty="0" smtClean="0">
                <a:latin typeface="+mj-lt"/>
                <a:ea typeface="Cambria" panose="02040503050406030204" pitchFamily="18" charset="0"/>
              </a:rPr>
              <a:t> of  Ruma</a:t>
            </a:r>
            <a:r>
              <a:rPr lang="en-US" sz="1600" dirty="0" smtClean="0">
                <a:latin typeface="+mj-lt"/>
                <a:ea typeface="Cambria" panose="02040503050406030204" pitchFamily="18" charset="0"/>
              </a:rPr>
              <a:t> </a:t>
            </a:r>
            <a:r>
              <a:rPr lang="en-US" sz="1600" dirty="0">
                <a:latin typeface="+mj-lt"/>
                <a:ea typeface="Cambria" panose="02040503050406030204" pitchFamily="18" charset="0"/>
              </a:rPr>
              <a:t>has adopted the following</a:t>
            </a:r>
            <a:r>
              <a:rPr lang="en-US" sz="1600" dirty="0" smtClean="0">
                <a:latin typeface="+mj-lt"/>
                <a:ea typeface="Cambria" panose="02040503050406030204" pitchFamily="18" charset="0"/>
              </a:rPr>
              <a:t>.</a:t>
            </a:r>
            <a:endParaRPr lang="en-US" sz="1600" dirty="0">
              <a:latin typeface="+mj-lt"/>
              <a:ea typeface="Cambria" panose="02040503050406030204" pitchFamily="18" charset="0"/>
            </a:endParaRPr>
          </a:p>
          <a:p>
            <a:pPr eaLnBrk="1" hangingPunct="1"/>
            <a:r>
              <a:rPr lang="en-US" sz="1600" dirty="0" smtClean="0">
                <a:latin typeface="+mj-lt"/>
                <a:ea typeface="Cambria" panose="02040503050406030204" pitchFamily="18" charset="0"/>
              </a:rPr>
              <a:t>The </a:t>
            </a:r>
            <a:r>
              <a:rPr lang="sr-Latn-RS" sz="1600" dirty="0" smtClean="0">
                <a:latin typeface="+mj-lt"/>
                <a:ea typeface="Cambria" panose="02040503050406030204" pitchFamily="18" charset="0"/>
              </a:rPr>
              <a:t>Local </a:t>
            </a:r>
            <a:r>
              <a:rPr lang="en-US" sz="1600" dirty="0" smtClean="0">
                <a:latin typeface="+mj-lt"/>
                <a:ea typeface="Cambria" panose="02040503050406030204" pitchFamily="18" charset="0"/>
              </a:rPr>
              <a:t>action </a:t>
            </a:r>
            <a:r>
              <a:rPr lang="en-US" sz="1600" dirty="0">
                <a:latin typeface="+mj-lt"/>
                <a:ea typeface="Cambria" panose="02040503050406030204" pitchFamily="18" charset="0"/>
              </a:rPr>
              <a:t>plan for the waste management </a:t>
            </a:r>
            <a:r>
              <a:rPr lang="sr-Latn-RS" sz="1600" dirty="0" smtClean="0">
                <a:latin typeface="+mj-lt"/>
                <a:ea typeface="Cambria" panose="02040503050406030204" pitchFamily="18" charset="0"/>
              </a:rPr>
              <a:t> the Municipality of Ruma 2010-2019.</a:t>
            </a:r>
          </a:p>
          <a:p>
            <a:pPr eaLnBrk="1" hangingPunct="1"/>
            <a:r>
              <a:rPr lang="en-US" sz="1600" dirty="0" smtClean="0">
                <a:latin typeface="+mj-lt"/>
                <a:ea typeface="Cambria" panose="02040503050406030204" pitchFamily="18" charset="0"/>
              </a:rPr>
              <a:t>The </a:t>
            </a:r>
            <a:r>
              <a:rPr lang="en-US" sz="1600" dirty="0">
                <a:latin typeface="+mj-lt"/>
                <a:ea typeface="Cambria" panose="02040503050406030204" pitchFamily="18" charset="0"/>
              </a:rPr>
              <a:t>Local </a:t>
            </a:r>
            <a:r>
              <a:rPr lang="sr-Latn-RS" sz="1600" dirty="0" smtClean="0">
                <a:latin typeface="+mj-lt"/>
                <a:ea typeface="Cambria" panose="02040503050406030204" pitchFamily="18" charset="0"/>
              </a:rPr>
              <a:t>a</a:t>
            </a:r>
            <a:r>
              <a:rPr lang="en-US" sz="1600" dirty="0" err="1" smtClean="0">
                <a:latin typeface="+mj-lt"/>
                <a:ea typeface="Cambria" panose="02040503050406030204" pitchFamily="18" charset="0"/>
              </a:rPr>
              <a:t>ction</a:t>
            </a:r>
            <a:r>
              <a:rPr lang="en-US" sz="1600" dirty="0" smtClean="0">
                <a:latin typeface="+mj-lt"/>
                <a:ea typeface="Cambria" panose="02040503050406030204" pitchFamily="18" charset="0"/>
              </a:rPr>
              <a:t> </a:t>
            </a:r>
            <a:r>
              <a:rPr lang="en-US" sz="1600" dirty="0">
                <a:latin typeface="+mj-lt"/>
                <a:ea typeface="Cambria" panose="02040503050406030204" pitchFamily="18" charset="0"/>
              </a:rPr>
              <a:t>Plan for addressing the issue of refugees, internally displaced persons, and returnees under the readmission agreement in </a:t>
            </a:r>
            <a:r>
              <a:rPr lang="en-US" sz="1600" dirty="0" smtClean="0">
                <a:latin typeface="+mj-lt"/>
                <a:ea typeface="Cambria" panose="02040503050406030204" pitchFamily="18" charset="0"/>
              </a:rPr>
              <a:t>t</a:t>
            </a:r>
            <a:r>
              <a:rPr lang="sr-Latn-RS" sz="1600" dirty="0" smtClean="0">
                <a:latin typeface="+mj-lt"/>
                <a:ea typeface="Cambria" panose="02040503050406030204" pitchFamily="18" charset="0"/>
              </a:rPr>
              <a:t>he</a:t>
            </a:r>
            <a:r>
              <a:rPr lang="en-US" sz="1600" dirty="0" smtClean="0">
                <a:latin typeface="+mj-lt"/>
                <a:ea typeface="Cambria" panose="02040503050406030204" pitchFamily="18" charset="0"/>
              </a:rPr>
              <a:t> </a:t>
            </a:r>
            <a:r>
              <a:rPr lang="sr-Latn-RS" sz="1600" dirty="0" smtClean="0">
                <a:latin typeface="+mj-lt"/>
                <a:ea typeface="Cambria" panose="02040503050406030204" pitchFamily="18" charset="0"/>
              </a:rPr>
              <a:t>M</a:t>
            </a:r>
            <a:r>
              <a:rPr lang="en-US" sz="1600" dirty="0" err="1" smtClean="0">
                <a:latin typeface="+mj-lt"/>
                <a:ea typeface="Cambria" panose="02040503050406030204" pitchFamily="18" charset="0"/>
              </a:rPr>
              <a:t>unicipality</a:t>
            </a:r>
            <a:r>
              <a:rPr lang="sr-Latn-RS" sz="1600" dirty="0" smtClean="0">
                <a:latin typeface="+mj-lt"/>
                <a:ea typeface="Cambria" panose="02040503050406030204" pitchFamily="18" charset="0"/>
              </a:rPr>
              <a:t> of Ruma</a:t>
            </a:r>
            <a:r>
              <a:rPr lang="en-US" sz="1600" dirty="0" smtClean="0">
                <a:latin typeface="+mj-lt"/>
                <a:ea typeface="Cambria" panose="02040503050406030204" pitchFamily="18" charset="0"/>
              </a:rPr>
              <a:t> </a:t>
            </a:r>
            <a:r>
              <a:rPr lang="en-US" sz="1600" dirty="0">
                <a:latin typeface="+mj-lt"/>
                <a:ea typeface="Cambria" panose="02040503050406030204" pitchFamily="18" charset="0"/>
              </a:rPr>
              <a:t>from </a:t>
            </a:r>
            <a:r>
              <a:rPr lang="en-US" sz="1600" dirty="0" smtClean="0">
                <a:latin typeface="+mj-lt"/>
                <a:ea typeface="Cambria" panose="02040503050406030204" pitchFamily="18" charset="0"/>
              </a:rPr>
              <a:t>2014-2018.</a:t>
            </a:r>
            <a:endParaRPr lang="sr-Latn-RS" sz="1600" dirty="0" smtClean="0">
              <a:latin typeface="+mj-lt"/>
              <a:ea typeface="Cambria" panose="02040503050406030204" pitchFamily="18" charset="0"/>
            </a:endParaRPr>
          </a:p>
          <a:p>
            <a:pPr eaLnBrk="1" hangingPunct="1"/>
            <a:r>
              <a:rPr lang="en-US" sz="1600" dirty="0" smtClean="0">
                <a:latin typeface="+mj-lt"/>
                <a:ea typeface="Cambria" panose="02040503050406030204" pitchFamily="18" charset="0"/>
              </a:rPr>
              <a:t>The action </a:t>
            </a:r>
            <a:r>
              <a:rPr lang="en-US" sz="1600" dirty="0">
                <a:latin typeface="+mj-lt"/>
                <a:ea typeface="Cambria" panose="02040503050406030204" pitchFamily="18" charset="0"/>
              </a:rPr>
              <a:t>plan for the Youth </a:t>
            </a:r>
            <a:r>
              <a:rPr lang="sr-Latn-RS" sz="1600" dirty="0" smtClean="0">
                <a:latin typeface="+mj-lt"/>
                <a:ea typeface="Cambria" panose="02040503050406030204" pitchFamily="18" charset="0"/>
              </a:rPr>
              <a:t>the Municipality of Ruma 2014-2019.</a:t>
            </a:r>
          </a:p>
          <a:p>
            <a:pPr eaLnBrk="1" hangingPunct="1"/>
            <a:r>
              <a:rPr lang="en-US" sz="1600" dirty="0" smtClean="0">
                <a:latin typeface="+mj-lt"/>
                <a:ea typeface="Cambria" panose="02040503050406030204" pitchFamily="18" charset="0"/>
              </a:rPr>
              <a:t>The Local </a:t>
            </a:r>
            <a:r>
              <a:rPr lang="en-US" sz="1600" dirty="0">
                <a:latin typeface="+mj-lt"/>
                <a:ea typeface="Cambria" panose="02040503050406030204" pitchFamily="18" charset="0"/>
              </a:rPr>
              <a:t>Action Plan for improving the Position of </a:t>
            </a:r>
            <a:r>
              <a:rPr lang="sr-Latn-RS" sz="1600" dirty="0" smtClean="0">
                <a:latin typeface="+mj-lt"/>
                <a:ea typeface="Cambria" panose="02040503050406030204" pitchFamily="18" charset="0"/>
              </a:rPr>
              <a:t>Roma</a:t>
            </a:r>
            <a:r>
              <a:rPr lang="en-US" sz="1600" dirty="0" smtClean="0">
                <a:latin typeface="+mj-lt"/>
                <a:ea typeface="Cambria" panose="02040503050406030204" pitchFamily="18" charset="0"/>
              </a:rPr>
              <a:t> </a:t>
            </a:r>
            <a:r>
              <a:rPr lang="en-US" sz="1600" dirty="0">
                <a:latin typeface="+mj-lt"/>
                <a:ea typeface="Cambria" panose="02040503050406030204" pitchFamily="18" charset="0"/>
              </a:rPr>
              <a:t>Minority in </a:t>
            </a:r>
            <a:r>
              <a:rPr lang="en-US" sz="1600" dirty="0" err="1" smtClean="0">
                <a:latin typeface="+mj-lt"/>
                <a:ea typeface="Cambria" panose="02040503050406030204" pitchFamily="18" charset="0"/>
              </a:rPr>
              <a:t>th</a:t>
            </a:r>
            <a:r>
              <a:rPr lang="sr-Latn-RS" sz="1600" dirty="0" smtClean="0">
                <a:latin typeface="+mj-lt"/>
                <a:ea typeface="Cambria" panose="02040503050406030204" pitchFamily="18" charset="0"/>
              </a:rPr>
              <a:t>e </a:t>
            </a:r>
            <a:r>
              <a:rPr lang="en-US" sz="1600" dirty="0" smtClean="0">
                <a:latin typeface="+mj-lt"/>
                <a:ea typeface="Cambria" panose="02040503050406030204" pitchFamily="18" charset="0"/>
              </a:rPr>
              <a:t>Municipality</a:t>
            </a:r>
            <a:r>
              <a:rPr lang="sr-Latn-RS" sz="1600" dirty="0" smtClean="0">
                <a:latin typeface="+mj-lt"/>
                <a:ea typeface="Cambria" panose="02040503050406030204" pitchFamily="18" charset="0"/>
              </a:rPr>
              <a:t> of Ruma 2015-2020.</a:t>
            </a:r>
          </a:p>
          <a:p>
            <a:pPr eaLnBrk="1" hangingPunct="1"/>
            <a:r>
              <a:rPr lang="en-US" sz="1600" dirty="0" smtClean="0">
                <a:latin typeface="+mj-lt"/>
                <a:ea typeface="Cambria" panose="02040503050406030204" pitchFamily="18" charset="0"/>
              </a:rPr>
              <a:t>The Action </a:t>
            </a:r>
            <a:r>
              <a:rPr lang="en-US" sz="1600" dirty="0">
                <a:latin typeface="+mj-lt"/>
                <a:ea typeface="Cambria" panose="02040503050406030204" pitchFamily="18" charset="0"/>
              </a:rPr>
              <a:t>Plan Amendments for the Improvement of the Position of </a:t>
            </a:r>
            <a:r>
              <a:rPr lang="sr-Latn-RS" sz="1600" dirty="0" smtClean="0">
                <a:latin typeface="+mj-lt"/>
                <a:ea typeface="Cambria" panose="02040503050406030204" pitchFamily="18" charset="0"/>
              </a:rPr>
              <a:t>Roma</a:t>
            </a:r>
            <a:r>
              <a:rPr lang="en-US" sz="1600" dirty="0" smtClean="0">
                <a:latin typeface="+mj-lt"/>
                <a:ea typeface="Cambria" panose="02040503050406030204" pitchFamily="18" charset="0"/>
              </a:rPr>
              <a:t> </a:t>
            </a:r>
            <a:r>
              <a:rPr lang="en-US" sz="1600" dirty="0">
                <a:latin typeface="+mj-lt"/>
                <a:ea typeface="Cambria" panose="02040503050406030204" pitchFamily="18" charset="0"/>
              </a:rPr>
              <a:t>Minority in </a:t>
            </a:r>
            <a:r>
              <a:rPr lang="en-US" sz="1600" dirty="0" smtClean="0">
                <a:latin typeface="+mj-lt"/>
                <a:ea typeface="Cambria" panose="02040503050406030204" pitchFamily="18" charset="0"/>
              </a:rPr>
              <a:t>the Municipality</a:t>
            </a:r>
            <a:r>
              <a:rPr lang="sr-Latn-RS" sz="1600" dirty="0" smtClean="0">
                <a:latin typeface="+mj-lt"/>
                <a:ea typeface="Cambria" panose="02040503050406030204" pitchFamily="18" charset="0"/>
              </a:rPr>
              <a:t> of Ruma 2017-2020., Local Action Plan for social  inclusion of Roma men and women in the Municipality of Ruma,for the period 2021-2022.</a:t>
            </a:r>
            <a:endParaRPr lang="en-US" sz="1600" dirty="0">
              <a:latin typeface="+mj-lt"/>
              <a:ea typeface="Cambria" panose="02040503050406030204" pitchFamily="18" charset="0"/>
            </a:endParaRPr>
          </a:p>
          <a:p>
            <a:pPr eaLnBrk="1" hangingPunct="1">
              <a:buNone/>
            </a:pPr>
            <a:endParaRPr lang="en-US" sz="1800" dirty="0">
              <a:latin typeface="Cambria" panose="02040503050406030204" pitchFamily="18" charset="0"/>
              <a:ea typeface="Cambria" panose="02040503050406030204" pitchFamily="18" charset="0"/>
            </a:endParaRPr>
          </a:p>
        </p:txBody>
      </p:sp>
      <p:sp>
        <p:nvSpPr>
          <p:cNvPr id="26628" name="Rectangle 4"/>
          <p:cNvSpPr>
            <a:spLocks noChangeArrowheads="1"/>
          </p:cNvSpPr>
          <p:nvPr/>
        </p:nvSpPr>
        <p:spPr bwMode="auto">
          <a:xfrm>
            <a:off x="2208212" y="1600200"/>
            <a:ext cx="7391399" cy="1354217"/>
          </a:xfrm>
          <a:prstGeom prst="rect">
            <a:avLst/>
          </a:prstGeom>
          <a:noFill/>
          <a:ln w="9525">
            <a:noFill/>
            <a:miter lim="800000"/>
            <a:headEnd/>
            <a:tailEnd/>
          </a:ln>
        </p:spPr>
        <p:txBody>
          <a:bodyPr wrap="square">
            <a:spAutoFit/>
          </a:bodyPr>
          <a:lstStyle/>
          <a:p>
            <a:pPr algn="ctr">
              <a:defRPr/>
            </a:pPr>
            <a:r>
              <a:rPr lang="sr-Latn-RS" sz="1600" b="1" i="1" u="sng" dirty="0" smtClean="0">
                <a:latin typeface="Cambria" pitchFamily="18" charset="0"/>
              </a:rPr>
              <a:t>In addition to the mentioned strategy, there are as well the following ones.</a:t>
            </a:r>
            <a:endParaRPr lang="en-US" sz="1600" b="1" i="1" u="sng" dirty="0">
              <a:latin typeface="Cambria" pitchFamily="18" charset="0"/>
            </a:endParaRPr>
          </a:p>
          <a:p>
            <a:pPr marL="342900" indent="-342900">
              <a:defRPr/>
            </a:pPr>
            <a:r>
              <a:rPr lang="sr-Latn-RS" sz="1600" dirty="0" smtClean="0">
                <a:latin typeface="Cambria" pitchFamily="18" charset="0"/>
              </a:rPr>
              <a:t>The Strategy of rural development of the Municipality of Ruma 2017/21.</a:t>
            </a:r>
            <a:endParaRPr lang="en-US" sz="1600" dirty="0">
              <a:latin typeface="Cambria" pitchFamily="18" charset="0"/>
            </a:endParaRPr>
          </a:p>
          <a:p>
            <a:pPr marL="342900" indent="-342900">
              <a:defRPr/>
            </a:pPr>
            <a:r>
              <a:rPr lang="sr-Latn-RS" sz="1600" dirty="0" smtClean="0">
                <a:latin typeface="Cambria" pitchFamily="18" charset="0"/>
              </a:rPr>
              <a:t>The Strategy of social politics of the Municipality of Ruma 2017/22.</a:t>
            </a:r>
            <a:endParaRPr lang="en-US" sz="1600" dirty="0">
              <a:latin typeface="Cambria" pitchFamily="18" charset="0"/>
            </a:endParaRPr>
          </a:p>
          <a:p>
            <a:pPr marL="342900" indent="-342900">
              <a:defRPr/>
            </a:pPr>
            <a:r>
              <a:rPr lang="sr-Latn-RS" sz="1600" dirty="0" smtClean="0">
                <a:latin typeface="Cambria" pitchFamily="18" charset="0"/>
              </a:rPr>
              <a:t>The Plan of the capital investment of the Municipality of Ruma 2018/22. </a:t>
            </a:r>
            <a:endParaRPr lang="en-US" sz="1600" dirty="0">
              <a:latin typeface="Cambria" pitchFamily="18" charset="0"/>
            </a:endParaRPr>
          </a:p>
          <a:p>
            <a:pPr marL="342900" indent="-342900">
              <a:defRPr/>
            </a:pPr>
            <a:r>
              <a:rPr lang="sr-Latn-RS" sz="1600" dirty="0" smtClean="0">
                <a:latin typeface="Cambria" pitchFamily="18" charset="0"/>
              </a:rPr>
              <a:t>The mid-term program for the construction land reorganization 2016/21</a:t>
            </a:r>
            <a:r>
              <a:rPr lang="sr-Latn-RS" dirty="0" smtClean="0">
                <a:latin typeface="Cambria" pitchFamily="18" charset="0"/>
              </a:rPr>
              <a:t>.</a:t>
            </a:r>
            <a:endParaRPr lang="en-US" dirty="0">
              <a:latin typeface="Cambria" pitchFamily="18" charset="0"/>
            </a:endParaRPr>
          </a:p>
        </p:txBody>
      </p:sp>
      <p:pic>
        <p:nvPicPr>
          <p:cNvPr id="26629" name="Picture 5"/>
          <p:cNvPicPr>
            <a:picLocks noChangeAspect="1"/>
          </p:cNvPicPr>
          <p:nvPr/>
        </p:nvPicPr>
        <p:blipFill>
          <a:blip r:embed="rId2" cstate="print"/>
          <a:srcRect/>
          <a:stretch>
            <a:fillRect/>
          </a:stretch>
        </p:blipFill>
        <p:spPr bwMode="auto">
          <a:xfrm>
            <a:off x="9371013" y="1438275"/>
            <a:ext cx="2362200" cy="2219325"/>
          </a:xfrm>
          <a:prstGeom prst="rect">
            <a:avLst/>
          </a:prstGeom>
          <a:noFill/>
          <a:ln w="9525">
            <a:noFill/>
            <a:miter lim="800000"/>
            <a:headEnd/>
            <a:tailEnd/>
          </a:ln>
        </p:spPr>
      </p:pic>
      <p:pic>
        <p:nvPicPr>
          <p:cNvPr id="7" name="Picture 5"/>
          <p:cNvPicPr>
            <a:picLocks noChangeAspect="1"/>
          </p:cNvPicPr>
          <p:nvPr/>
        </p:nvPicPr>
        <p:blipFill>
          <a:blip r:embed="rId3" cstate="print"/>
          <a:srcRect/>
          <a:stretch>
            <a:fillRect/>
          </a:stretch>
        </p:blipFill>
        <p:spPr bwMode="auto">
          <a:xfrm>
            <a:off x="379413" y="1524000"/>
            <a:ext cx="1693862" cy="2057400"/>
          </a:xfrm>
          <a:prstGeom prst="rect">
            <a:avLst/>
          </a:prstGeom>
          <a:ln>
            <a:noFill/>
          </a:ln>
          <a:effectLst>
            <a:outerShdw blurRad="292100" dist="139700" dir="2700000" algn="tl" rotWithShape="0">
              <a:srgbClr val="333333">
                <a:alpha val="65000"/>
              </a:srgbClr>
            </a:outerShdw>
          </a:effectLst>
        </p:spPr>
      </p:pic>
      <p:pic>
        <p:nvPicPr>
          <p:cNvPr id="8"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11047413" y="228600"/>
            <a:ext cx="973137" cy="990600"/>
          </a:xfrm>
          <a:prstGeom prst="rect">
            <a:avLst/>
          </a:prstGeom>
          <a:noFill/>
          <a:ln w="9525">
            <a:noFill/>
            <a:miter lim="800000"/>
            <a:headEnd/>
            <a:tailEnd/>
          </a:ln>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sr-Latn-RS" b="1" dirty="0" smtClean="0">
                <a:solidFill>
                  <a:srgbClr val="588824"/>
                </a:solidFill>
              </a:rPr>
              <a:t>Maintaining database</a:t>
            </a:r>
            <a:endParaRPr lang="en-US" b="1" dirty="0" smtClean="0">
              <a:solidFill>
                <a:srgbClr val="588824"/>
              </a:solidFill>
            </a:endParaRPr>
          </a:p>
        </p:txBody>
      </p:sp>
      <p:sp>
        <p:nvSpPr>
          <p:cNvPr id="27651" name="Content Placeholder 2"/>
          <p:cNvSpPr>
            <a:spLocks noGrp="1"/>
          </p:cNvSpPr>
          <p:nvPr>
            <p:ph sz="quarter" idx="1"/>
          </p:nvPr>
        </p:nvSpPr>
        <p:spPr>
          <a:xfrm>
            <a:off x="401638" y="1527175"/>
            <a:ext cx="11336337" cy="4572000"/>
          </a:xfrm>
        </p:spPr>
        <p:txBody>
          <a:bodyPr/>
          <a:lstStyle/>
          <a:p>
            <a:pPr eaLnBrk="1" hangingPunct="1">
              <a:buFont typeface="Wingdings 2" pitchFamily="18" charset="2"/>
              <a:buNone/>
            </a:pPr>
            <a:endParaRPr lang="sr-Latn-RS" dirty="0" smtClean="0"/>
          </a:p>
          <a:p>
            <a:pPr eaLnBrk="1" hangingPunct="1">
              <a:buFont typeface="Wingdings 2" pitchFamily="18" charset="2"/>
              <a:buNone/>
            </a:pPr>
            <a:endParaRPr lang="sr-Latn-RS" dirty="0" smtClean="0"/>
          </a:p>
          <a:p>
            <a:pPr eaLnBrk="1" hangingPunct="1">
              <a:buFont typeface="Wingdings 2" pitchFamily="18" charset="2"/>
              <a:buNone/>
            </a:pPr>
            <a:endParaRPr lang="en-US" dirty="0" smtClean="0"/>
          </a:p>
          <a:p>
            <a:pPr eaLnBrk="1" hangingPunct="1">
              <a:buFont typeface="Wingdings" pitchFamily="2" charset="2"/>
              <a:buChar char="§"/>
            </a:pPr>
            <a:r>
              <a:rPr lang="sr-Latn-RS" sz="1600" dirty="0" smtClean="0">
                <a:latin typeface="+mj-lt"/>
              </a:rPr>
              <a:t>Entrepreneur and business (LTD) database</a:t>
            </a:r>
            <a:endParaRPr lang="en-US" sz="1600" dirty="0" smtClean="0">
              <a:latin typeface="+mj-lt"/>
            </a:endParaRPr>
          </a:p>
          <a:p>
            <a:pPr eaLnBrk="1" hangingPunct="1">
              <a:buFont typeface="Wingdings" pitchFamily="2" charset="2"/>
              <a:buChar char="§"/>
            </a:pPr>
            <a:r>
              <a:rPr lang="sr-Latn-RS" sz="1600" dirty="0" smtClean="0">
                <a:latin typeface="+mj-lt"/>
              </a:rPr>
              <a:t>Domestic investors database</a:t>
            </a:r>
            <a:endParaRPr lang="en-US" sz="1600" dirty="0" smtClean="0">
              <a:latin typeface="+mj-lt"/>
            </a:endParaRPr>
          </a:p>
          <a:p>
            <a:pPr eaLnBrk="1" hangingPunct="1">
              <a:buFont typeface="Wingdings" pitchFamily="2" charset="2"/>
              <a:buChar char="§"/>
            </a:pPr>
            <a:r>
              <a:rPr lang="sr-Latn-RS" sz="1600" dirty="0" smtClean="0">
                <a:latin typeface="+mj-lt"/>
              </a:rPr>
              <a:t>Foreign investors database</a:t>
            </a:r>
            <a:endParaRPr lang="en-US" sz="1600" dirty="0" smtClean="0">
              <a:latin typeface="+mj-lt"/>
            </a:endParaRPr>
          </a:p>
          <a:p>
            <a:pPr eaLnBrk="1" hangingPunct="1">
              <a:buFont typeface="Wingdings" pitchFamily="2" charset="2"/>
              <a:buChar char="§"/>
            </a:pPr>
            <a:r>
              <a:rPr lang="sr-Latn-RS" sz="1600" dirty="0" smtClean="0">
                <a:latin typeface="+mj-lt"/>
              </a:rPr>
              <a:t>Investment locations database (greenfield and brownfield locations)</a:t>
            </a:r>
            <a:endParaRPr lang="en-US" sz="1600" dirty="0" smtClean="0">
              <a:latin typeface="+mj-lt"/>
            </a:endParaRPr>
          </a:p>
          <a:p>
            <a:pPr eaLnBrk="1" hangingPunct="1">
              <a:buFont typeface="Wingdings" pitchFamily="2" charset="2"/>
              <a:buChar char="§"/>
            </a:pPr>
            <a:r>
              <a:rPr lang="sr-Latn-RS" sz="1600" dirty="0" smtClean="0">
                <a:latin typeface="+mj-lt"/>
              </a:rPr>
              <a:t>Projects database</a:t>
            </a:r>
            <a:endParaRPr lang="en-US" sz="1600" dirty="0" smtClean="0">
              <a:latin typeface="+mj-lt"/>
            </a:endParaRPr>
          </a:p>
        </p:txBody>
      </p:sp>
      <p:pic>
        <p:nvPicPr>
          <p:cNvPr id="4"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11047413" y="228600"/>
            <a:ext cx="973137" cy="990600"/>
          </a:xfrm>
          <a:prstGeom prst="rect">
            <a:avLst/>
          </a:prstGeom>
          <a:noFill/>
          <a:ln w="9525">
            <a:noFill/>
            <a:miter lim="800000"/>
            <a:headEnd/>
            <a:tailEnd/>
          </a:ln>
        </p:spPr>
      </p:pic>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Čuvar mesta za sadržaj 2"/>
          <p:cNvSpPr>
            <a:spLocks noGrp="1"/>
          </p:cNvSpPr>
          <p:nvPr>
            <p:ph sz="quarter" idx="1"/>
          </p:nvPr>
        </p:nvSpPr>
        <p:spPr>
          <a:xfrm>
            <a:off x="303213" y="914400"/>
            <a:ext cx="10439400" cy="5715000"/>
          </a:xfrm>
        </p:spPr>
        <p:txBody>
          <a:bodyPr/>
          <a:lstStyle/>
          <a:p>
            <a:pPr eaLnBrk="1" hangingPunct="1">
              <a:buFont typeface="Arial" pitchFamily="34" charset="0"/>
              <a:buNone/>
            </a:pPr>
            <a:r>
              <a:rPr lang="en-US" dirty="0" smtClean="0"/>
              <a:t>		</a:t>
            </a:r>
          </a:p>
          <a:p>
            <a:pPr eaLnBrk="1" hangingPunct="1">
              <a:buFont typeface="Arial" pitchFamily="34" charset="0"/>
              <a:buNone/>
            </a:pPr>
            <a:r>
              <a:rPr lang="en-US" sz="1800" dirty="0" smtClean="0">
                <a:latin typeface="Cambria" pitchFamily="18" charset="0"/>
              </a:rPr>
              <a:t>     </a:t>
            </a:r>
            <a:endParaRPr lang="en-US" sz="1800" b="1" dirty="0" smtClean="0">
              <a:latin typeface="Cambria" pitchFamily="18" charset="0"/>
            </a:endParaRPr>
          </a:p>
          <a:p>
            <a:pPr algn="just" eaLnBrk="1" hangingPunct="1">
              <a:buNone/>
            </a:pPr>
            <a:r>
              <a:rPr lang="en-US" sz="1800" b="1" dirty="0" smtClean="0">
                <a:latin typeface="Cambria" pitchFamily="18" charset="0"/>
              </a:rPr>
              <a:t>	</a:t>
            </a:r>
            <a:r>
              <a:rPr lang="en-US" sz="1600" b="1" dirty="0">
                <a:latin typeface="+mj-lt"/>
              </a:rPr>
              <a:t>The certificate </a:t>
            </a:r>
            <a:r>
              <a:rPr lang="en-US" sz="1600" dirty="0">
                <a:latin typeface="+mj-lt"/>
              </a:rPr>
              <a:t>testifies that the </a:t>
            </a:r>
            <a:r>
              <a:rPr lang="en-US" sz="1600" dirty="0" smtClean="0">
                <a:latin typeface="+mj-lt"/>
              </a:rPr>
              <a:t>Municipality </a:t>
            </a:r>
            <a:r>
              <a:rPr lang="sr-Latn-RS" sz="1600" dirty="0" smtClean="0">
                <a:latin typeface="+mj-lt"/>
              </a:rPr>
              <a:t>of Ruma </a:t>
            </a:r>
            <a:r>
              <a:rPr lang="en-US" sz="1600" dirty="0" smtClean="0">
                <a:latin typeface="+mj-lt"/>
              </a:rPr>
              <a:t>is </a:t>
            </a:r>
            <a:r>
              <a:rPr lang="en-US" sz="1600" dirty="0">
                <a:latin typeface="+mj-lt"/>
              </a:rPr>
              <a:t>successful, enabling its investors quality cooperation, transparent decision-making and new strategic-development plans, as well as a commitment to the Municipal dynamic </a:t>
            </a:r>
            <a:r>
              <a:rPr lang="en-US" sz="1600" dirty="0" smtClean="0">
                <a:latin typeface="+mj-lt"/>
              </a:rPr>
              <a:t>development.</a:t>
            </a:r>
            <a:r>
              <a:rPr lang="sr-Latn-RS" sz="1600" dirty="0" smtClean="0">
                <a:latin typeface="+mj-lt"/>
              </a:rPr>
              <a:t> </a:t>
            </a:r>
            <a:r>
              <a:rPr lang="en-US" sz="1600" b="1" dirty="0" smtClean="0">
                <a:latin typeface="+mj-lt"/>
              </a:rPr>
              <a:t>The </a:t>
            </a:r>
            <a:r>
              <a:rPr lang="en-US" sz="1600" b="1" dirty="0">
                <a:latin typeface="+mj-lt"/>
              </a:rPr>
              <a:t>Municipality </a:t>
            </a:r>
            <a:r>
              <a:rPr lang="sr-Latn-RS" sz="1600" b="1" dirty="0" smtClean="0">
                <a:latin typeface="+mj-lt"/>
              </a:rPr>
              <a:t> of Ruma </a:t>
            </a:r>
            <a:r>
              <a:rPr lang="en-US" sz="1600" dirty="0" smtClean="0">
                <a:latin typeface="+mj-lt"/>
              </a:rPr>
              <a:t>has </a:t>
            </a:r>
            <a:r>
              <a:rPr lang="en-US" sz="1600" dirty="0">
                <a:latin typeface="+mj-lt"/>
              </a:rPr>
              <a:t>been </a:t>
            </a:r>
            <a:r>
              <a:rPr lang="sr-Latn-RS" sz="1600" dirty="0" smtClean="0">
                <a:latin typeface="+mj-lt"/>
              </a:rPr>
              <a:t>four</a:t>
            </a:r>
            <a:r>
              <a:rPr lang="en-US" sz="1600" dirty="0" smtClean="0">
                <a:latin typeface="+mj-lt"/>
              </a:rPr>
              <a:t> </a:t>
            </a:r>
            <a:r>
              <a:rPr lang="en-US" sz="1600" dirty="0">
                <a:latin typeface="+mj-lt"/>
              </a:rPr>
              <a:t>times awarded the certificate so far, the first time it was in 2011. As a result, the municipality has experienced an increase in new investments and the growing investment-interest in the municipality</a:t>
            </a:r>
            <a:r>
              <a:rPr lang="en-US" sz="1600" dirty="0" smtClean="0">
                <a:latin typeface="+mj-lt"/>
              </a:rPr>
              <a:t>. After the  Verification check Year 2021., the Municipality of </a:t>
            </a:r>
            <a:r>
              <a:rPr lang="en-US" sz="1600" dirty="0" err="1" smtClean="0">
                <a:latin typeface="+mj-lt"/>
              </a:rPr>
              <a:t>Ruma</a:t>
            </a:r>
            <a:r>
              <a:rPr lang="en-US" sz="1600" dirty="0" smtClean="0">
                <a:latin typeface="+mj-lt"/>
              </a:rPr>
              <a:t> achieved 91.00% and</a:t>
            </a:r>
            <a:r>
              <a:rPr lang="sr-Latn-RS" sz="1600" dirty="0" smtClean="0">
                <a:latin typeface="+mj-lt"/>
              </a:rPr>
              <a:t> </a:t>
            </a:r>
            <a:r>
              <a:rPr lang="en-US" sz="1600" dirty="0" smtClean="0">
                <a:latin typeface="+mj-lt"/>
              </a:rPr>
              <a:t>justified and fulfilled the conditions for obtaining </a:t>
            </a:r>
            <a:r>
              <a:rPr lang="en-US" sz="1600" b="1" dirty="0" smtClean="0">
                <a:latin typeface="+mj-lt"/>
              </a:rPr>
              <a:t>the regional BFC SEE (Business Friendly Certification South Europe) certificate, </a:t>
            </a:r>
            <a:r>
              <a:rPr lang="en-US" sz="1600" dirty="0" smtClean="0">
                <a:latin typeface="+mj-lt"/>
              </a:rPr>
              <a:t>which once again confirmed the status of local self-government with a favorable business environment in Southeast Europe according to the last III edition of the international BFC SEE standard.</a:t>
            </a:r>
          </a:p>
          <a:p>
            <a:pPr algn="just" eaLnBrk="1" hangingPunct="1">
              <a:buFont typeface="Arial" pitchFamily="34" charset="0"/>
              <a:buNone/>
            </a:pPr>
            <a:r>
              <a:rPr lang="en-US" sz="1600" dirty="0" smtClean="0">
                <a:latin typeface="+mj-lt"/>
              </a:rPr>
              <a:t> </a:t>
            </a:r>
            <a:r>
              <a:rPr lang="sr-Latn-RS" sz="1600" b="1" dirty="0" smtClean="0">
                <a:latin typeface="+mj-lt"/>
              </a:rPr>
              <a:t>     </a:t>
            </a:r>
            <a:r>
              <a:rPr lang="sr-Latn-RS" sz="1600" dirty="0" smtClean="0">
                <a:latin typeface="+mj-lt"/>
              </a:rPr>
              <a:t>This is just one of the many awards and recognitions for the Municipality of Ruma. For instance</a:t>
            </a:r>
            <a:r>
              <a:rPr lang="en-US" sz="1600" dirty="0" smtClean="0">
                <a:latin typeface="+mj-lt"/>
              </a:rPr>
              <a:t>, </a:t>
            </a:r>
            <a:r>
              <a:rPr lang="sr-Latn-RS" sz="1600" dirty="0" smtClean="0">
                <a:latin typeface="+mj-lt"/>
              </a:rPr>
              <a:t>the municipality has been recognized as the Vojvodina investment leader – alongside Novi Sad and Sombor – by the Provincial government</a:t>
            </a:r>
            <a:r>
              <a:rPr lang="en-US" sz="1600" dirty="0" smtClean="0">
                <a:latin typeface="+mj-lt"/>
              </a:rPr>
              <a:t>.</a:t>
            </a:r>
          </a:p>
          <a:p>
            <a:pPr eaLnBrk="1" hangingPunct="1">
              <a:buFont typeface="Arial" pitchFamily="34" charset="0"/>
              <a:buNone/>
            </a:pPr>
            <a:endParaRPr lang="en-US" sz="1800" dirty="0" smtClean="0">
              <a:latin typeface="Cambria" pitchFamily="18" charset="0"/>
            </a:endParaRPr>
          </a:p>
          <a:p>
            <a:pPr eaLnBrk="1" hangingPunct="1">
              <a:buFont typeface="Arial" pitchFamily="34" charset="0"/>
              <a:buNone/>
            </a:pPr>
            <a:endParaRPr lang="sr-Latn-CS" dirty="0" smtClean="0"/>
          </a:p>
        </p:txBody>
      </p:sp>
      <p:pic>
        <p:nvPicPr>
          <p:cNvPr id="19460" name="Picture 7"/>
          <p:cNvPicPr>
            <a:picLocks noChangeAspect="1"/>
          </p:cNvPicPr>
          <p:nvPr/>
        </p:nvPicPr>
        <p:blipFill>
          <a:blip r:embed="rId3" cstate="print"/>
          <a:srcRect/>
          <a:stretch>
            <a:fillRect/>
          </a:stretch>
        </p:blipFill>
        <p:spPr bwMode="auto">
          <a:xfrm>
            <a:off x="4189412" y="4572000"/>
            <a:ext cx="3048000" cy="1828800"/>
          </a:xfrm>
          <a:prstGeom prst="rect">
            <a:avLst/>
          </a:prstGeom>
          <a:ln>
            <a:solidFill>
              <a:srgbClr val="588824"/>
            </a:solidFill>
          </a:ln>
          <a:effectLst>
            <a:outerShdw blurRad="292100" dist="139700" dir="2700000" algn="tl" rotWithShape="0">
              <a:srgbClr val="333333">
                <a:alpha val="65000"/>
              </a:srgbClr>
            </a:outerShdw>
          </a:effectLst>
        </p:spPr>
      </p:pic>
      <p:sp>
        <p:nvSpPr>
          <p:cNvPr id="8" name="TextBox 7"/>
          <p:cNvSpPr txBox="1"/>
          <p:nvPr/>
        </p:nvSpPr>
        <p:spPr>
          <a:xfrm>
            <a:off x="1065213" y="152400"/>
            <a:ext cx="9677400" cy="1077218"/>
          </a:xfrm>
          <a:prstGeom prst="rect">
            <a:avLst/>
          </a:prstGeom>
          <a:solidFill>
            <a:schemeClr val="bg1">
              <a:lumMod val="95000"/>
            </a:schemeClr>
          </a:solidFill>
        </p:spPr>
        <p:txBody>
          <a:bodyPr>
            <a:spAutoFit/>
          </a:bodyPr>
          <a:lstStyle/>
          <a:p>
            <a:pPr algn="ctr">
              <a:defRPr/>
            </a:pPr>
            <a:r>
              <a:rPr lang="sr-Latn-RS" sz="3200" b="1" dirty="0">
                <a:solidFill>
                  <a:srgbClr val="588824"/>
                </a:solidFill>
                <a:latin typeface="Cambria" pitchFamily="18" charset="0"/>
                <a:cs typeface="Arial" charset="0"/>
              </a:rPr>
              <a:t>The favorable business environment international certificate</a:t>
            </a:r>
          </a:p>
        </p:txBody>
      </p:sp>
      <p:pic>
        <p:nvPicPr>
          <p:cNvPr id="28679" name="Picture 8" descr="NALED-logo.jpg"/>
          <p:cNvPicPr>
            <a:picLocks noChangeAspect="1"/>
          </p:cNvPicPr>
          <p:nvPr/>
        </p:nvPicPr>
        <p:blipFill>
          <a:blip r:embed="rId4" cstate="print"/>
          <a:srcRect/>
          <a:stretch>
            <a:fillRect/>
          </a:stretch>
        </p:blipFill>
        <p:spPr bwMode="auto">
          <a:xfrm>
            <a:off x="7313612" y="838200"/>
            <a:ext cx="2895600" cy="904875"/>
          </a:xfrm>
          <a:prstGeom prst="rect">
            <a:avLst/>
          </a:prstGeom>
          <a:noFill/>
          <a:ln w="9525">
            <a:noFill/>
            <a:miter lim="800000"/>
            <a:headEnd/>
            <a:tailEnd/>
          </a:ln>
        </p:spPr>
      </p:pic>
      <p:pic>
        <p:nvPicPr>
          <p:cNvPr id="9" name="Picture 16" descr="http://www.ruma.rs/portal2/jupgrade/templates/mx_joofree9/images/logo/logo.png"/>
          <p:cNvPicPr>
            <a:picLocks noChangeAspect="1" noChangeArrowheads="1"/>
          </p:cNvPicPr>
          <p:nvPr/>
        </p:nvPicPr>
        <p:blipFill>
          <a:blip r:embed="rId5" cstate="print"/>
          <a:srcRect/>
          <a:stretch>
            <a:fillRect/>
          </a:stretch>
        </p:blipFill>
        <p:spPr bwMode="auto">
          <a:xfrm>
            <a:off x="11047413" y="228600"/>
            <a:ext cx="973137" cy="990600"/>
          </a:xfrm>
          <a:prstGeom prst="rect">
            <a:avLst/>
          </a:prstGeom>
          <a:noFill/>
          <a:ln w="9525">
            <a:noFill/>
            <a:miter lim="800000"/>
            <a:headEnd/>
            <a:tailEnd/>
          </a:ln>
        </p:spPr>
      </p:pic>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3"/>
          <p:cNvSpPr txBox="1">
            <a:spLocks/>
          </p:cNvSpPr>
          <p:nvPr/>
        </p:nvSpPr>
        <p:spPr bwMode="auto">
          <a:xfrm>
            <a:off x="1522413" y="4267200"/>
            <a:ext cx="8458200" cy="2133600"/>
          </a:xfrm>
          <a:prstGeom prst="rect">
            <a:avLst/>
          </a:prstGeom>
          <a:noFill/>
          <a:ln w="9525">
            <a:noFill/>
            <a:miter lim="800000"/>
            <a:headEnd/>
            <a:tailEnd/>
          </a:ln>
        </p:spPr>
        <p:txBody>
          <a:bodyPr/>
          <a:lstStyle/>
          <a:p>
            <a:pPr algn="ctr">
              <a:lnSpc>
                <a:spcPct val="150000"/>
              </a:lnSpc>
            </a:pPr>
            <a:r>
              <a:rPr lang="sr-Latn-RS" sz="1500" b="1" dirty="0" smtClean="0">
                <a:solidFill>
                  <a:srgbClr val="588824"/>
                </a:solidFill>
                <a:latin typeface="Cambria" pitchFamily="18" charset="0"/>
              </a:rPr>
              <a:t>The Municipality of Ruma</a:t>
            </a:r>
            <a:endParaRPr lang="en-US" sz="1500" b="1" dirty="0">
              <a:solidFill>
                <a:srgbClr val="588824"/>
              </a:solidFill>
              <a:latin typeface="Cambria" pitchFamily="18" charset="0"/>
            </a:endParaRPr>
          </a:p>
          <a:p>
            <a:pPr algn="ctr">
              <a:lnSpc>
                <a:spcPct val="150000"/>
              </a:lnSpc>
            </a:pPr>
            <a:r>
              <a:rPr lang="en-US" sz="1500" b="1" dirty="0" err="1">
                <a:solidFill>
                  <a:srgbClr val="588824"/>
                </a:solidFill>
                <a:latin typeface="Cambria" pitchFamily="18" charset="0"/>
              </a:rPr>
              <a:t>Glavna</a:t>
            </a:r>
            <a:r>
              <a:rPr lang="en-US" sz="1500" b="1" dirty="0">
                <a:solidFill>
                  <a:srgbClr val="588824"/>
                </a:solidFill>
                <a:latin typeface="Cambria" pitchFamily="18" charset="0"/>
              </a:rPr>
              <a:t> 155, </a:t>
            </a:r>
            <a:r>
              <a:rPr lang="en-US" sz="1500" b="1" dirty="0" err="1">
                <a:solidFill>
                  <a:srgbClr val="588824"/>
                </a:solidFill>
                <a:latin typeface="Cambria" pitchFamily="18" charset="0"/>
              </a:rPr>
              <a:t>Ruma</a:t>
            </a:r>
            <a:endParaRPr lang="en-US" sz="1500" b="1" dirty="0">
              <a:solidFill>
                <a:srgbClr val="588824"/>
              </a:solidFill>
              <a:latin typeface="Cambria" pitchFamily="18" charset="0"/>
            </a:endParaRPr>
          </a:p>
          <a:p>
            <a:pPr algn="ctr">
              <a:lnSpc>
                <a:spcPct val="150000"/>
              </a:lnSpc>
            </a:pPr>
            <a:r>
              <a:rPr lang="sr-Latn-RS" sz="1500" b="1" dirty="0" smtClean="0">
                <a:solidFill>
                  <a:srgbClr val="588824"/>
                </a:solidFill>
                <a:latin typeface="Cambria" pitchFamily="18" charset="0"/>
              </a:rPr>
              <a:t>Department for local economic development </a:t>
            </a:r>
            <a:endParaRPr lang="en-US" sz="1500" b="1" dirty="0">
              <a:solidFill>
                <a:srgbClr val="588824"/>
              </a:solidFill>
              <a:latin typeface="Cambria" pitchFamily="18" charset="0"/>
            </a:endParaRPr>
          </a:p>
          <a:p>
            <a:pPr algn="ctr">
              <a:lnSpc>
                <a:spcPct val="150000"/>
              </a:lnSpc>
            </a:pPr>
            <a:r>
              <a:rPr lang="en-US" sz="1500" b="1" dirty="0">
                <a:solidFill>
                  <a:srgbClr val="588824"/>
                </a:solidFill>
                <a:latin typeface="Cambria" pitchFamily="18" charset="0"/>
              </a:rPr>
              <a:t>ruma.razvoj@gmail.com</a:t>
            </a:r>
          </a:p>
          <a:p>
            <a:pPr algn="ctr">
              <a:lnSpc>
                <a:spcPct val="150000"/>
              </a:lnSpc>
            </a:pPr>
            <a:r>
              <a:rPr lang="en-US" sz="1500" b="1" dirty="0">
                <a:solidFill>
                  <a:srgbClr val="588824"/>
                </a:solidFill>
                <a:latin typeface="Cambria" pitchFamily="18" charset="0"/>
              </a:rPr>
              <a:t>www.ruma.rs</a:t>
            </a:r>
            <a:endParaRPr lang="en-US" sz="1500" b="1" u="sng" dirty="0">
              <a:solidFill>
                <a:srgbClr val="588824"/>
              </a:solidFill>
              <a:latin typeface="Cambria" pitchFamily="18" charset="0"/>
            </a:endParaRPr>
          </a:p>
        </p:txBody>
      </p:sp>
      <p:sp>
        <p:nvSpPr>
          <p:cNvPr id="7" name="TextBox 6"/>
          <p:cNvSpPr txBox="1"/>
          <p:nvPr/>
        </p:nvSpPr>
        <p:spPr>
          <a:xfrm>
            <a:off x="0" y="0"/>
            <a:ext cx="12188825" cy="1107996"/>
          </a:xfrm>
          <a:prstGeom prst="rect">
            <a:avLst/>
          </a:prstGeom>
          <a:solidFill>
            <a:schemeClr val="bg1">
              <a:lumMod val="95000"/>
            </a:schemeClr>
          </a:solidFill>
        </p:spPr>
        <p:txBody>
          <a:bodyPr>
            <a:spAutoFit/>
          </a:bodyPr>
          <a:lstStyle/>
          <a:p>
            <a:pPr algn="ctr">
              <a:defRPr/>
            </a:pPr>
            <a:r>
              <a:rPr lang="sr-Latn-RS" sz="3300" b="1" dirty="0" smtClean="0">
                <a:solidFill>
                  <a:srgbClr val="588824"/>
                </a:solidFill>
                <a:latin typeface="+mj-lt"/>
                <a:ea typeface="+mj-ea"/>
                <a:cs typeface="+mj-cs"/>
              </a:rPr>
              <a:t>Department for local economic development of the Municipality of Ruma </a:t>
            </a:r>
            <a:endParaRPr lang="sr-Latn-RS" sz="3300" b="1" dirty="0">
              <a:solidFill>
                <a:srgbClr val="588824"/>
              </a:solidFill>
              <a:latin typeface="+mj-lt"/>
              <a:ea typeface="+mj-ea"/>
              <a:cs typeface="+mj-cs"/>
            </a:endParaRPr>
          </a:p>
        </p:txBody>
      </p:sp>
      <p:sp>
        <p:nvSpPr>
          <p:cNvPr id="13317" name="Rectangle 7"/>
          <p:cNvSpPr>
            <a:spLocks noChangeArrowheads="1"/>
          </p:cNvSpPr>
          <p:nvPr/>
        </p:nvSpPr>
        <p:spPr bwMode="auto">
          <a:xfrm>
            <a:off x="3427412" y="1752600"/>
            <a:ext cx="5181599" cy="954107"/>
          </a:xfrm>
          <a:prstGeom prst="rect">
            <a:avLst/>
          </a:prstGeom>
          <a:noFill/>
          <a:ln w="9525">
            <a:noFill/>
            <a:miter lim="800000"/>
            <a:headEnd/>
            <a:tailEnd/>
          </a:ln>
        </p:spPr>
        <p:txBody>
          <a:bodyPr wrap="square">
            <a:spAutoFit/>
          </a:bodyPr>
          <a:lstStyle/>
          <a:p>
            <a:pPr>
              <a:defRPr/>
            </a:pPr>
            <a:r>
              <a:rPr lang="sr-Latn-RS" sz="2800" b="1" dirty="0" smtClean="0">
                <a:solidFill>
                  <a:srgbClr val="588824"/>
                </a:solidFill>
                <a:latin typeface="+mn-lt"/>
                <a:cs typeface="Arial" charset="0"/>
              </a:rPr>
              <a:t> THANK YOU FOR YOUR     </a:t>
            </a:r>
          </a:p>
          <a:p>
            <a:pPr>
              <a:defRPr/>
            </a:pPr>
            <a:r>
              <a:rPr lang="sr-Latn-RS" sz="2800" b="1" dirty="0" smtClean="0">
                <a:solidFill>
                  <a:srgbClr val="588824"/>
                </a:solidFill>
                <a:latin typeface="+mn-lt"/>
                <a:cs typeface="Arial" charset="0"/>
              </a:rPr>
              <a:t>               ATTENTION</a:t>
            </a:r>
            <a:endParaRPr lang="en-US" sz="2800" b="1" dirty="0">
              <a:solidFill>
                <a:srgbClr val="588824"/>
              </a:solidFill>
              <a:latin typeface="+mn-lt"/>
              <a:cs typeface="Arial" charset="0"/>
            </a:endParaRPr>
          </a:p>
        </p:txBody>
      </p:sp>
      <p:pic>
        <p:nvPicPr>
          <p:cNvPr id="29701" name="Picture 7"/>
          <p:cNvPicPr>
            <a:picLocks noChangeAspect="1" noChangeArrowheads="1"/>
          </p:cNvPicPr>
          <p:nvPr/>
        </p:nvPicPr>
        <p:blipFill>
          <a:blip r:embed="rId2" cstate="print"/>
          <a:srcRect/>
          <a:stretch>
            <a:fillRect/>
          </a:stretch>
        </p:blipFill>
        <p:spPr bwMode="auto">
          <a:xfrm>
            <a:off x="5027613" y="2590800"/>
            <a:ext cx="1390650" cy="1562100"/>
          </a:xfrm>
          <a:prstGeom prst="rect">
            <a:avLst/>
          </a:prstGeom>
          <a:noFill/>
          <a:ln w="9525">
            <a:noFill/>
            <a:miter lim="800000"/>
            <a:headEnd/>
            <a:tailEnd/>
          </a:ln>
        </p:spPr>
      </p:pic>
    </p:spTree>
  </p:cSld>
  <p:clrMapOvr>
    <a:masterClrMapping/>
  </p:clrMapOvr>
  <p:transition spd="med">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ema">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ema">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C88BDC-163E-452B-880F-37611440AB2C}">
  <ds:schemaRefs>
    <ds:schemaRef ds:uri="http://schemas.microsoft.com/office/2006/metadata/properties"/>
    <ds:schemaRef ds:uri="40262f94-9f35-4ac3-9a90-690165a166b7"/>
  </ds:schemaRefs>
</ds:datastoreItem>
</file>

<file path=customXml/itemProps2.xml><?xml version="1.0" encoding="utf-8"?>
<ds:datastoreItem xmlns:ds="http://schemas.openxmlformats.org/officeDocument/2006/customXml" ds:itemID="{7CB30B94-6D3B-4C91-947C-5EB8E8EFFE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3E1689-1E09-4ADC-A5E7-6718BF79A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2372</TotalTime>
  <Words>1935</Words>
  <Application>Microsoft Office PowerPoint</Application>
  <PresentationFormat>Custom</PresentationFormat>
  <Paragraphs>176</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Civic</vt:lpstr>
      <vt:lpstr>PRESENTATION OF THE LER WORK OF THE RUMA MUNICIPALITY DEPARTMENT</vt:lpstr>
      <vt:lpstr>  Activities of the Department for Local Economic Development</vt:lpstr>
      <vt:lpstr>Implemented projects in the past period</vt:lpstr>
      <vt:lpstr>Implemented projects in the past period</vt:lpstr>
      <vt:lpstr>Implemented projects in the past period</vt:lpstr>
      <vt:lpstr>EU Projects</vt:lpstr>
      <vt:lpstr>EU Projects</vt:lpstr>
      <vt:lpstr>Analytical capabilities for supporting the local business community</vt:lpstr>
      <vt:lpstr>The Economic council of the Municipality of Ruma</vt:lpstr>
      <vt:lpstr>Slide 10</vt:lpstr>
      <vt:lpstr>Cooperation with domestic and foreign investors</vt:lpstr>
      <vt:lpstr>Participative budgeting</vt:lpstr>
      <vt:lpstr>Completed projects within the PB</vt:lpstr>
      <vt:lpstr>Completed projects within the PB</vt:lpstr>
      <vt:lpstr>Development Plan of the Municipality of Ruma 2021-2030. </vt:lpstr>
      <vt:lpstr>Creating strategies and local action plans</vt:lpstr>
      <vt:lpstr>Maintaining database</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Predlaganje strategije</dc:title>
  <dc:creator>PC</dc:creator>
  <cp:lastModifiedBy>PC</cp:lastModifiedBy>
  <cp:revision>436</cp:revision>
  <dcterms:created xsi:type="dcterms:W3CDTF">2019-05-22T10:11:22Z</dcterms:created>
  <dcterms:modified xsi:type="dcterms:W3CDTF">2022-08-08T11:00:50Z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